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19"/>
  </p:notesMasterIdLst>
  <p:sldIdLst>
    <p:sldId id="257" r:id="rId2"/>
    <p:sldId id="261" r:id="rId3"/>
    <p:sldId id="262" r:id="rId4"/>
    <p:sldId id="263" r:id="rId5"/>
    <p:sldId id="259" r:id="rId6"/>
    <p:sldId id="260" r:id="rId7"/>
    <p:sldId id="264" r:id="rId8"/>
    <p:sldId id="265" r:id="rId9"/>
    <p:sldId id="266" r:id="rId10"/>
    <p:sldId id="267" r:id="rId11"/>
    <p:sldId id="268" r:id="rId12"/>
    <p:sldId id="273" r:id="rId13"/>
    <p:sldId id="269" r:id="rId14"/>
    <p:sldId id="270" r:id="rId15"/>
    <p:sldId id="271" r:id="rId16"/>
    <p:sldId id="272" r:id="rId17"/>
    <p:sldId id="274"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h3doAQXF5ksStNeG4AMVkghnDu1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55192088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125d4dbb3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125d4dbb3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04073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227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684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3970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4845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50686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8" name="Google Shape;17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3117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116e63ad24_2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1116e63ad24_2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205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2682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90095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116e63ad24_2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1116e63ad24_2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21120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1116e63ad24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1116e63ad24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1693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1116e63ad24_2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1116e63ad24_2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50804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6210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6683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23403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256247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997180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409564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2010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7579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038258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658943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69427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12983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994602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64679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5317944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crc-uri.maps.arcgis.com/apps/webappviewer/index.html?id=10964485b21641dcaa1f2b2509183266"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rc-uri.maps.arcgis.com/apps/webappviewer/index.html?id=10964485b21641dcaa1f2b250918326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g1125d4dbb33_0_0"/>
          <p:cNvSpPr txBox="1">
            <a:spLocks noGrp="1"/>
          </p:cNvSpPr>
          <p:nvPr>
            <p:ph type="title"/>
          </p:nvPr>
        </p:nvSpPr>
        <p:spPr>
          <a:xfrm>
            <a:off x="607611" y="322133"/>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990"/>
              <a:buFont typeface="Arial"/>
              <a:buNone/>
            </a:pPr>
            <a:r>
              <a:rPr lang="en-US" b="1" dirty="0">
                <a:latin typeface="+mn-lt"/>
              </a:rPr>
              <a:t>Planned Administrative Revisions </a:t>
            </a:r>
            <a:r>
              <a:rPr lang="en-US" b="1" dirty="0" smtClean="0">
                <a:latin typeface="+mn-lt"/>
              </a:rPr>
              <a:t>to the </a:t>
            </a:r>
            <a:br>
              <a:rPr lang="en-US" b="1" dirty="0" smtClean="0">
                <a:latin typeface="+mn-lt"/>
              </a:rPr>
            </a:br>
            <a:r>
              <a:rPr lang="en-US" b="1" dirty="0" smtClean="0">
                <a:latin typeface="+mn-lt"/>
              </a:rPr>
              <a:t>CRMC Aquaculture Application process</a:t>
            </a:r>
            <a:endParaRPr b="1" dirty="0">
              <a:latin typeface="+mn-lt"/>
            </a:endParaRPr>
          </a:p>
        </p:txBody>
      </p:sp>
      <p:sp>
        <p:nvSpPr>
          <p:cNvPr id="91" name="Google Shape;91;g1125d4dbb33_0_0"/>
          <p:cNvSpPr txBox="1">
            <a:spLocks noGrp="1"/>
          </p:cNvSpPr>
          <p:nvPr>
            <p:ph idx="1"/>
          </p:nvPr>
        </p:nvSpPr>
        <p:spPr>
          <a:xfrm>
            <a:off x="607611" y="1751288"/>
            <a:ext cx="10515600" cy="4641562"/>
          </a:xfrm>
          <a:prstGeom prst="rect">
            <a:avLst/>
          </a:prstGeom>
        </p:spPr>
        <p:txBody>
          <a:bodyPr spcFirstLastPara="1" wrap="square" lIns="91425" tIns="45700" rIns="91425" bIns="45700" anchor="t" anchorCtr="0">
            <a:normAutofit fontScale="70000" lnSpcReduction="20000"/>
          </a:bodyPr>
          <a:lstStyle/>
          <a:p>
            <a:pPr marL="457200" lvl="0" indent="-342900" algn="l" rtl="0">
              <a:lnSpc>
                <a:spcPct val="120000"/>
              </a:lnSpc>
              <a:spcBef>
                <a:spcPts val="1000"/>
              </a:spcBef>
              <a:spcAft>
                <a:spcPts val="1200"/>
              </a:spcAft>
              <a:buSzPts val="1800"/>
              <a:buChar char="●"/>
            </a:pPr>
            <a:r>
              <a:rPr lang="en-US" dirty="0"/>
              <a:t>CRMC’s </a:t>
            </a:r>
            <a:r>
              <a:rPr lang="en-US" dirty="0" smtClean="0"/>
              <a:t>earlier proposal </a:t>
            </a:r>
            <a:r>
              <a:rPr lang="en-US" dirty="0"/>
              <a:t>was </a:t>
            </a:r>
            <a:r>
              <a:rPr lang="en-US" dirty="0" smtClean="0"/>
              <a:t>for a </a:t>
            </a:r>
            <a:r>
              <a:rPr lang="en-US" dirty="0"/>
              <a:t>500’ notification </a:t>
            </a:r>
            <a:r>
              <a:rPr lang="en-US" dirty="0" smtClean="0"/>
              <a:t>distance from proposed lease </a:t>
            </a:r>
            <a:endParaRPr dirty="0"/>
          </a:p>
          <a:p>
            <a:pPr marL="457200" lvl="0" indent="-342900" algn="l" rtl="0">
              <a:lnSpc>
                <a:spcPct val="120000"/>
              </a:lnSpc>
              <a:spcBef>
                <a:spcPts val="0"/>
              </a:spcBef>
              <a:spcAft>
                <a:spcPts val="1200"/>
              </a:spcAft>
              <a:buSzPts val="1800"/>
              <a:buChar char="●"/>
            </a:pPr>
            <a:r>
              <a:rPr lang="en-US" dirty="0" smtClean="0"/>
              <a:t>Based on </a:t>
            </a:r>
            <a:r>
              <a:rPr lang="en-US" dirty="0"/>
              <a:t>p</a:t>
            </a:r>
            <a:r>
              <a:rPr lang="en-US" dirty="0" smtClean="0"/>
              <a:t>ublic comment, CRMC was encouraged to go </a:t>
            </a:r>
            <a:r>
              <a:rPr lang="en-US" dirty="0" smtClean="0"/>
              <a:t>farther </a:t>
            </a:r>
            <a:r>
              <a:rPr lang="en-US" dirty="0"/>
              <a:t>than 500’ and to expand notification inland if possible, i.e. beyond just riparian properties</a:t>
            </a:r>
            <a:endParaRPr dirty="0"/>
          </a:p>
          <a:p>
            <a:pPr marL="457200" lvl="0" indent="-342900" algn="l" rtl="0">
              <a:lnSpc>
                <a:spcPct val="120000"/>
              </a:lnSpc>
              <a:spcBef>
                <a:spcPts val="0"/>
              </a:spcBef>
              <a:spcAft>
                <a:spcPts val="1200"/>
              </a:spcAft>
              <a:buSzPts val="1800"/>
              <a:buChar char="●"/>
            </a:pPr>
            <a:r>
              <a:rPr lang="en-US" dirty="0"/>
              <a:t>Therefore, CRMC has chosen a </a:t>
            </a:r>
            <a:r>
              <a:rPr lang="en-US" b="1" dirty="0"/>
              <a:t>1000’ notification </a:t>
            </a:r>
            <a:r>
              <a:rPr lang="en-US" b="1" dirty="0" smtClean="0"/>
              <a:t>distance </a:t>
            </a:r>
            <a:r>
              <a:rPr lang="en-US" dirty="0" smtClean="0"/>
              <a:t>that </a:t>
            </a:r>
            <a:r>
              <a:rPr lang="en-US" dirty="0" smtClean="0"/>
              <a:t>also includes </a:t>
            </a:r>
            <a:r>
              <a:rPr lang="en-US" b="1" dirty="0"/>
              <a:t>inland properties </a:t>
            </a:r>
            <a:r>
              <a:rPr lang="en-US" dirty="0" smtClean="0"/>
              <a:t>within that distance. </a:t>
            </a:r>
          </a:p>
          <a:p>
            <a:pPr marL="457200" lvl="0" indent="-342900" algn="l" rtl="0">
              <a:lnSpc>
                <a:spcPct val="120000"/>
              </a:lnSpc>
              <a:spcBef>
                <a:spcPts val="0"/>
              </a:spcBef>
              <a:spcAft>
                <a:spcPts val="1200"/>
              </a:spcAft>
              <a:buSzPts val="1800"/>
              <a:buChar char="●"/>
            </a:pPr>
            <a:r>
              <a:rPr lang="en-US" dirty="0" smtClean="0"/>
              <a:t>Based on comments, CRMC will </a:t>
            </a:r>
            <a:r>
              <a:rPr lang="en-US" b="1" dirty="0" smtClean="0"/>
              <a:t>not require a scoping session </a:t>
            </a:r>
            <a:r>
              <a:rPr lang="en-US" dirty="0" smtClean="0"/>
              <a:t>but will still encourage an applicant to reach out to the community before submitting a PD application.</a:t>
            </a:r>
          </a:p>
          <a:p>
            <a:pPr marL="457200" lvl="0" indent="-342900" algn="l" rtl="0">
              <a:lnSpc>
                <a:spcPct val="120000"/>
              </a:lnSpc>
              <a:spcBef>
                <a:spcPts val="0"/>
              </a:spcBef>
              <a:spcAft>
                <a:spcPts val="1200"/>
              </a:spcAft>
              <a:buSzPts val="1800"/>
              <a:buChar char="●"/>
            </a:pPr>
            <a:r>
              <a:rPr lang="en-US" dirty="0" smtClean="0"/>
              <a:t>The </a:t>
            </a:r>
            <a:r>
              <a:rPr lang="en-US" b="1" dirty="0" smtClean="0"/>
              <a:t>PD process will be expanded to include a second meeting if necessary </a:t>
            </a:r>
            <a:r>
              <a:rPr lang="en-US" dirty="0" smtClean="0"/>
              <a:t>to discuss all issues raised and applicants are encouraged to use USDA mediation services if all parties consent.</a:t>
            </a:r>
            <a:endParaRPr dirty="0"/>
          </a:p>
          <a:p>
            <a:pPr marL="457200" lvl="0" indent="-342900" algn="l" rtl="0">
              <a:lnSpc>
                <a:spcPct val="120000"/>
              </a:lnSpc>
              <a:spcBef>
                <a:spcPts val="0"/>
              </a:spcBef>
              <a:spcAft>
                <a:spcPts val="0"/>
              </a:spcAft>
              <a:buSzPts val="1800"/>
              <a:buChar char="●"/>
            </a:pPr>
            <a:r>
              <a:rPr lang="en-US" dirty="0"/>
              <a:t>In addition, CRMC </a:t>
            </a:r>
            <a:r>
              <a:rPr lang="en-US" dirty="0" smtClean="0"/>
              <a:t>is revising the </a:t>
            </a:r>
            <a:r>
              <a:rPr lang="en-US" dirty="0"/>
              <a:t>aquaculture application checklist and </a:t>
            </a:r>
            <a:r>
              <a:rPr lang="en-US" dirty="0" smtClean="0"/>
              <a:t>materials </a:t>
            </a:r>
            <a:r>
              <a:rPr lang="en-US" dirty="0"/>
              <a:t>to reflect </a:t>
            </a:r>
            <a:r>
              <a:rPr lang="en-US" dirty="0" smtClean="0"/>
              <a:t>the new notification requirement as well as </a:t>
            </a:r>
            <a:r>
              <a:rPr lang="en-US" b="1" dirty="0" smtClean="0"/>
              <a:t>CRMC’s Aquaculture Gear Siting Guidelines</a:t>
            </a:r>
            <a:r>
              <a:rPr lang="en-US" dirty="0" smtClean="0"/>
              <a:t>.</a:t>
            </a:r>
            <a:endParaRPr dirty="0"/>
          </a:p>
          <a:p>
            <a:pPr marL="0" lvl="0" indent="0" algn="l" rtl="0">
              <a:spcBef>
                <a:spcPts val="1000"/>
              </a:spcBef>
              <a:spcAft>
                <a:spcPts val="0"/>
              </a:spcAft>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6"/>
          <p:cNvSpPr txBox="1">
            <a:spLocks noGrp="1"/>
          </p:cNvSpPr>
          <p:nvPr>
            <p:ph type="title"/>
          </p:nvPr>
        </p:nvSpPr>
        <p:spPr>
          <a:xfrm>
            <a:off x="496294" y="206099"/>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CRMC </a:t>
            </a:r>
            <a:r>
              <a:rPr lang="en-US" b="1" dirty="0" smtClean="0">
                <a:latin typeface="+mn-lt"/>
              </a:rPr>
              <a:t>Revised Aquaculture Application and Checklist (</a:t>
            </a:r>
            <a:r>
              <a:rPr lang="en-US" b="1" dirty="0" err="1" smtClean="0">
                <a:latin typeface="+mn-lt"/>
              </a:rPr>
              <a:t>con’t</a:t>
            </a:r>
            <a:r>
              <a:rPr lang="en-US" b="1" dirty="0" smtClean="0">
                <a:latin typeface="+mn-lt"/>
              </a:rPr>
              <a:t>)</a:t>
            </a:r>
            <a:endParaRPr dirty="0">
              <a:latin typeface="+mn-lt"/>
            </a:endParaRPr>
          </a:p>
        </p:txBody>
      </p:sp>
      <p:sp>
        <p:nvSpPr>
          <p:cNvPr id="151" name="Google Shape;151;p6"/>
          <p:cNvSpPr txBox="1">
            <a:spLocks noGrp="1"/>
          </p:cNvSpPr>
          <p:nvPr>
            <p:ph idx="1"/>
          </p:nvPr>
        </p:nvSpPr>
        <p:spPr>
          <a:xfrm>
            <a:off x="814346" y="1738161"/>
            <a:ext cx="10515600" cy="4408198"/>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1200"/>
              </a:spcAft>
              <a:buClr>
                <a:schemeClr val="dk1"/>
              </a:buClr>
              <a:buSzPts val="2800"/>
              <a:buChar char="•"/>
            </a:pPr>
            <a:r>
              <a:rPr lang="en-US" dirty="0"/>
              <a:t>A mailing list of property owners within 1000’ of the proposed site </a:t>
            </a:r>
            <a:endParaRPr lang="en-US" dirty="0" smtClean="0"/>
          </a:p>
          <a:p>
            <a:pPr marL="228600" lvl="0" indent="-228600" algn="l" rtl="0">
              <a:lnSpc>
                <a:spcPct val="100000"/>
              </a:lnSpc>
              <a:spcBef>
                <a:spcPts val="0"/>
              </a:spcBef>
              <a:spcAft>
                <a:spcPts val="1200"/>
              </a:spcAft>
              <a:buClr>
                <a:schemeClr val="dk1"/>
              </a:buClr>
              <a:buSzPts val="2800"/>
              <a:buChar char="•"/>
            </a:pPr>
            <a:r>
              <a:rPr lang="en-US" dirty="0" smtClean="0"/>
              <a:t>A list </a:t>
            </a:r>
            <a:r>
              <a:rPr lang="en-US" dirty="0"/>
              <a:t>of all currently approved aquaculture operations within 1000’ of the proposal </a:t>
            </a:r>
            <a:r>
              <a:rPr lang="en-US" dirty="0" smtClean="0"/>
              <a:t>for purposes of 1.3.1 </a:t>
            </a:r>
            <a:r>
              <a:rPr lang="en-US" dirty="0"/>
              <a:t>(K)(3)(a)(4)(EE</a:t>
            </a:r>
            <a:r>
              <a:rPr lang="en-US" dirty="0" smtClean="0"/>
              <a:t>)</a:t>
            </a:r>
            <a:endParaRPr dirty="0"/>
          </a:p>
          <a:p>
            <a:pPr marL="228600" lvl="0" indent="-228600" algn="l" rtl="0">
              <a:lnSpc>
                <a:spcPct val="100000"/>
              </a:lnSpc>
              <a:spcBef>
                <a:spcPts val="0"/>
              </a:spcBef>
              <a:spcAft>
                <a:spcPts val="1200"/>
              </a:spcAft>
              <a:buClr>
                <a:schemeClr val="dk1"/>
              </a:buClr>
              <a:buSzPts val="2800"/>
              <a:buChar char="•"/>
            </a:pPr>
            <a:r>
              <a:rPr lang="en-US" dirty="0"/>
              <a:t>A map showing the location of the proposal with reference to </a:t>
            </a:r>
            <a:r>
              <a:rPr lang="en-US" dirty="0" smtClean="0"/>
              <a:t>all CRMC </a:t>
            </a:r>
            <a:r>
              <a:rPr lang="en-US" dirty="0"/>
              <a:t>water use type(s) within 1000</a:t>
            </a:r>
            <a:r>
              <a:rPr lang="en-US" dirty="0" smtClean="0"/>
              <a:t>’ </a:t>
            </a:r>
          </a:p>
          <a:p>
            <a:pPr marL="228600" lvl="0" indent="-228600" algn="l" rtl="0">
              <a:lnSpc>
                <a:spcPct val="100000"/>
              </a:lnSpc>
              <a:spcBef>
                <a:spcPts val="0"/>
              </a:spcBef>
              <a:spcAft>
                <a:spcPts val="1200"/>
              </a:spcAft>
              <a:buClr>
                <a:schemeClr val="dk1"/>
              </a:buClr>
              <a:buSzPts val="2800"/>
              <a:buChar char="•"/>
            </a:pPr>
            <a:r>
              <a:rPr lang="en-US" dirty="0" smtClean="0"/>
              <a:t>A </a:t>
            </a:r>
            <a:r>
              <a:rPr lang="en-US" dirty="0"/>
              <a:t>list of any past CRMC file numbers related to the current application, i.e. PD#, original assent#, and/or past expansion</a:t>
            </a:r>
            <a:r>
              <a:rPr lang="en-US" dirty="0" smtClean="0"/>
              <a:t>#</a:t>
            </a:r>
            <a:endParaRPr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7"/>
          <p:cNvSpPr txBox="1">
            <a:spLocks noGrp="1"/>
          </p:cNvSpPr>
          <p:nvPr>
            <p:ph type="title"/>
          </p:nvPr>
        </p:nvSpPr>
        <p:spPr>
          <a:xfrm>
            <a:off x="559905" y="325368"/>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CRMC </a:t>
            </a:r>
            <a:r>
              <a:rPr lang="en-US" b="1" dirty="0" smtClean="0">
                <a:latin typeface="+mn-lt"/>
              </a:rPr>
              <a:t>revised aquaculture </a:t>
            </a:r>
            <a:r>
              <a:rPr lang="en-US" b="1" dirty="0">
                <a:latin typeface="+mn-lt"/>
              </a:rPr>
              <a:t>application package and </a:t>
            </a:r>
            <a:r>
              <a:rPr lang="en-US" b="1" dirty="0" smtClean="0">
                <a:latin typeface="+mn-lt"/>
              </a:rPr>
              <a:t>checklist (</a:t>
            </a:r>
            <a:r>
              <a:rPr lang="en-US" b="1" dirty="0" err="1" smtClean="0">
                <a:latin typeface="+mn-lt"/>
              </a:rPr>
              <a:t>con’t</a:t>
            </a:r>
            <a:r>
              <a:rPr lang="en-US" b="1" dirty="0" smtClean="0">
                <a:latin typeface="+mn-lt"/>
              </a:rPr>
              <a:t>):</a:t>
            </a:r>
            <a:endParaRPr dirty="0">
              <a:latin typeface="+mn-lt"/>
            </a:endParaRPr>
          </a:p>
        </p:txBody>
      </p:sp>
      <p:sp>
        <p:nvSpPr>
          <p:cNvPr id="157" name="Google Shape;157;p7"/>
          <p:cNvSpPr txBox="1">
            <a:spLocks noGrp="1"/>
          </p:cNvSpPr>
          <p:nvPr>
            <p:ph idx="1"/>
          </p:nvPr>
        </p:nvSpPr>
        <p:spPr>
          <a:prstGeom prst="rect">
            <a:avLst/>
          </a:prstGeom>
          <a:noFill/>
          <a:ln>
            <a:noFill/>
          </a:ln>
        </p:spPr>
        <p:txBody>
          <a:bodyPr spcFirstLastPara="1" wrap="square" lIns="91425" tIns="45700" rIns="91425" bIns="45700" anchor="t" anchorCtr="0">
            <a:normAutofit lnSpcReduction="10000"/>
          </a:bodyPr>
          <a:lstStyle/>
          <a:p>
            <a:pPr marL="228600" lvl="0" indent="-201930" algn="l" rtl="0">
              <a:lnSpc>
                <a:spcPct val="100000"/>
              </a:lnSpc>
              <a:spcBef>
                <a:spcPts val="0"/>
              </a:spcBef>
              <a:spcAft>
                <a:spcPts val="1200"/>
              </a:spcAft>
              <a:buClr>
                <a:schemeClr val="dk1"/>
              </a:buClr>
              <a:buSzPct val="100000"/>
              <a:buChar char="•"/>
            </a:pPr>
            <a:r>
              <a:rPr lang="en-US" b="1" u="sng" dirty="0"/>
              <a:t>A </a:t>
            </a:r>
            <a:r>
              <a:rPr lang="en-US" b="1" u="sng" dirty="0" smtClean="0"/>
              <a:t>Detailed </a:t>
            </a:r>
            <a:r>
              <a:rPr lang="en-US" b="1" u="sng" dirty="0"/>
              <a:t>Operations </a:t>
            </a:r>
            <a:r>
              <a:rPr lang="en-US" b="1" u="sng" dirty="0" smtClean="0"/>
              <a:t>Plan</a:t>
            </a:r>
            <a:r>
              <a:rPr lang="en-US" b="1" dirty="0" smtClean="0"/>
              <a:t> </a:t>
            </a:r>
            <a:r>
              <a:rPr lang="en-US" dirty="0" smtClean="0"/>
              <a:t>that demonstrates, among all other requirements: </a:t>
            </a:r>
            <a:endParaRPr dirty="0"/>
          </a:p>
          <a:p>
            <a:pPr marL="685800" lvl="1" indent="-205740" algn="l" rtl="0">
              <a:lnSpc>
                <a:spcPct val="100000"/>
              </a:lnSpc>
              <a:spcBef>
                <a:spcPts val="0"/>
              </a:spcBef>
              <a:spcAft>
                <a:spcPts val="1200"/>
              </a:spcAft>
              <a:buClr>
                <a:schemeClr val="dk1"/>
              </a:buClr>
              <a:buSzPct val="99465"/>
              <a:buChar char="•"/>
            </a:pPr>
            <a:r>
              <a:rPr lang="en-US" sz="2412" dirty="0"/>
              <a:t>how the site will be</a:t>
            </a:r>
            <a:r>
              <a:rPr lang="en-US" sz="2154" dirty="0"/>
              <a:t> </a:t>
            </a:r>
            <a:r>
              <a:rPr lang="en-US" dirty="0"/>
              <a:t>initially built out, accessed, and maintained </a:t>
            </a:r>
            <a:endParaRPr dirty="0"/>
          </a:p>
          <a:p>
            <a:pPr marL="685800" lvl="1" indent="-205740" algn="l" rtl="0">
              <a:lnSpc>
                <a:spcPct val="100000"/>
              </a:lnSpc>
              <a:spcBef>
                <a:spcPts val="0"/>
              </a:spcBef>
              <a:spcAft>
                <a:spcPts val="1200"/>
              </a:spcAft>
              <a:buClr>
                <a:schemeClr val="dk1"/>
              </a:buClr>
              <a:buSzPct val="100000"/>
              <a:buChar char="•"/>
            </a:pPr>
            <a:r>
              <a:rPr lang="en-US" dirty="0"/>
              <a:t>how the site will be operated including the handling, landing and sale of product and/or any other upland activities necessary for the success of the </a:t>
            </a:r>
            <a:r>
              <a:rPr lang="en-US" dirty="0" smtClean="0"/>
              <a:t>operation</a:t>
            </a:r>
          </a:p>
          <a:p>
            <a:pPr marL="685800" lvl="1" indent="-205740" algn="l" rtl="0">
              <a:lnSpc>
                <a:spcPct val="100000"/>
              </a:lnSpc>
              <a:spcBef>
                <a:spcPts val="0"/>
              </a:spcBef>
              <a:spcAft>
                <a:spcPts val="1200"/>
              </a:spcAft>
              <a:buClr>
                <a:schemeClr val="dk1"/>
              </a:buClr>
              <a:buSzPct val="100000"/>
              <a:buChar char="•"/>
            </a:pPr>
            <a:r>
              <a:rPr lang="en-US" dirty="0" smtClean="0"/>
              <a:t>the </a:t>
            </a:r>
            <a:r>
              <a:rPr lang="en-US" dirty="0"/>
              <a:t>projected per unit area yield of harvestable </a:t>
            </a:r>
            <a:r>
              <a:rPr lang="en-US" dirty="0" smtClean="0"/>
              <a:t>product </a:t>
            </a:r>
          </a:p>
          <a:p>
            <a:pPr marL="685800" lvl="1" indent="-205740" algn="l" rtl="0">
              <a:lnSpc>
                <a:spcPct val="100000"/>
              </a:lnSpc>
              <a:spcBef>
                <a:spcPts val="0"/>
              </a:spcBef>
              <a:spcAft>
                <a:spcPts val="1200"/>
              </a:spcAft>
              <a:buClr>
                <a:schemeClr val="dk1"/>
              </a:buClr>
              <a:buSzPct val="100000"/>
              <a:buChar char="•"/>
            </a:pPr>
            <a:r>
              <a:rPr lang="en-US" dirty="0" smtClean="0"/>
              <a:t>the </a:t>
            </a:r>
            <a:r>
              <a:rPr lang="en-US" dirty="0"/>
              <a:t>expected level of </a:t>
            </a:r>
            <a:r>
              <a:rPr lang="en-US" dirty="0" smtClean="0"/>
              <a:t>seasonally</a:t>
            </a:r>
            <a:r>
              <a:rPr lang="en-US" dirty="0"/>
              <a:t>, weekly </a:t>
            </a:r>
            <a:r>
              <a:rPr lang="en-US" dirty="0" smtClean="0"/>
              <a:t>an/or </a:t>
            </a:r>
            <a:r>
              <a:rPr lang="en-US" dirty="0"/>
              <a:t>daily </a:t>
            </a:r>
            <a:r>
              <a:rPr lang="en-US" dirty="0" smtClean="0"/>
              <a:t>activities</a:t>
            </a:r>
            <a:endParaRPr dirty="0"/>
          </a:p>
          <a:p>
            <a:pPr marL="685800" lvl="1" indent="-176212" algn="l" rtl="0">
              <a:lnSpc>
                <a:spcPct val="100000"/>
              </a:lnSpc>
              <a:spcBef>
                <a:spcPts val="0"/>
              </a:spcBef>
              <a:spcAft>
                <a:spcPts val="1200"/>
              </a:spcAft>
              <a:buSzPct val="75000"/>
              <a:buChar char="•"/>
            </a:pPr>
            <a:r>
              <a:rPr lang="en-US" dirty="0" smtClean="0"/>
              <a:t>the </a:t>
            </a:r>
            <a:r>
              <a:rPr lang="en-US" dirty="0"/>
              <a:t>applicant's ability to undertake the proposed </a:t>
            </a:r>
            <a:r>
              <a:rPr lang="en-US" dirty="0" smtClean="0"/>
              <a:t>activities</a:t>
            </a:r>
            <a:endParaRPr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CRMC Revised Aquaculture Application and Checklist (</a:t>
            </a:r>
            <a:r>
              <a:rPr lang="en-US" b="1" dirty="0" err="1" smtClean="0">
                <a:latin typeface="+mn-lt"/>
              </a:rPr>
              <a:t>con’t</a:t>
            </a:r>
            <a:r>
              <a:rPr lang="en-US" b="1" dirty="0" smtClean="0">
                <a:latin typeface="+mn-lt"/>
              </a:rPr>
              <a:t>)</a:t>
            </a:r>
            <a:endParaRPr lang="en-US" dirty="0">
              <a:latin typeface="+mn-lt"/>
            </a:endParaRPr>
          </a:p>
        </p:txBody>
      </p:sp>
      <p:sp>
        <p:nvSpPr>
          <p:cNvPr id="3" name="Content Placeholder 2"/>
          <p:cNvSpPr>
            <a:spLocks noGrp="1"/>
          </p:cNvSpPr>
          <p:nvPr>
            <p:ph idx="1"/>
          </p:nvPr>
        </p:nvSpPr>
        <p:spPr/>
        <p:txBody>
          <a:bodyPr>
            <a:normAutofit lnSpcReduction="10000"/>
          </a:bodyPr>
          <a:lstStyle/>
          <a:p>
            <a:pPr lvl="0" indent="-201930">
              <a:lnSpc>
                <a:spcPct val="100000"/>
              </a:lnSpc>
              <a:spcBef>
                <a:spcPts val="0"/>
              </a:spcBef>
              <a:spcAft>
                <a:spcPts val="1200"/>
              </a:spcAft>
              <a:buClr>
                <a:schemeClr val="dk1"/>
              </a:buClr>
              <a:buSzPct val="100000"/>
            </a:pPr>
            <a:r>
              <a:rPr lang="en-US" dirty="0" smtClean="0"/>
              <a:t>A demonstration of the degree of exclusivity required by the applicant to effectively undertake the aquaculture activities on the proposed site </a:t>
            </a:r>
          </a:p>
          <a:p>
            <a:pPr lvl="0" indent="-201930">
              <a:lnSpc>
                <a:spcPct val="100000"/>
              </a:lnSpc>
              <a:spcBef>
                <a:spcPts val="0"/>
              </a:spcBef>
              <a:spcAft>
                <a:spcPts val="1200"/>
              </a:spcAft>
              <a:buClr>
                <a:schemeClr val="dk1"/>
              </a:buClr>
              <a:buSzPct val="100000"/>
            </a:pPr>
            <a:r>
              <a:rPr lang="en-US" dirty="0"/>
              <a:t>A</a:t>
            </a:r>
            <a:r>
              <a:rPr lang="en-US" dirty="0" smtClean="0"/>
              <a:t> plan for the public’s reasonable ingress and egress to and from the area of the proposal for traditional water activities such as boating, swimming, and fishing </a:t>
            </a:r>
          </a:p>
          <a:p>
            <a:pPr lvl="0" indent="-201930">
              <a:lnSpc>
                <a:spcPct val="100000"/>
              </a:lnSpc>
              <a:spcBef>
                <a:spcPts val="0"/>
              </a:spcBef>
              <a:spcAft>
                <a:spcPts val="1200"/>
              </a:spcAft>
              <a:buClr>
                <a:schemeClr val="dk1"/>
              </a:buClr>
              <a:buSzPct val="100000"/>
            </a:pPr>
            <a:r>
              <a:rPr lang="en-US" dirty="0" smtClean="0"/>
              <a:t>A Storm Preparedness and Response Plan that accounts for the safety and security of all aquaculture equipment including measures to be taken in the event of a significant storm or other adverse weather conditions impacting the site</a:t>
            </a:r>
            <a:endParaRPr lang="en-US" dirty="0"/>
          </a:p>
        </p:txBody>
      </p:sp>
    </p:spTree>
    <p:extLst>
      <p:ext uri="{BB962C8B-B14F-4D97-AF65-F5344CB8AC3E}">
        <p14:creationId xmlns:p14="http://schemas.microsoft.com/office/powerpoint/2010/main" val="1320729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8"/>
          <p:cNvSpPr txBox="1">
            <a:spLocks noGrp="1"/>
          </p:cNvSpPr>
          <p:nvPr>
            <p:ph type="title"/>
          </p:nvPr>
        </p:nvSpPr>
        <p:spPr>
          <a:xfrm>
            <a:off x="520146" y="317417"/>
            <a:ext cx="10707095"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Guidelines for the </a:t>
            </a:r>
            <a:r>
              <a:rPr lang="en-US" b="1" dirty="0" smtClean="0">
                <a:latin typeface="+mn-lt"/>
              </a:rPr>
              <a:t>Siting </a:t>
            </a:r>
            <a:r>
              <a:rPr lang="en-US" b="1" dirty="0">
                <a:latin typeface="+mn-lt"/>
              </a:rPr>
              <a:t>of Aquaculture Gear</a:t>
            </a:r>
            <a:endParaRPr b="1" dirty="0">
              <a:latin typeface="+mn-lt"/>
            </a:endParaRPr>
          </a:p>
        </p:txBody>
      </p:sp>
      <p:sp>
        <p:nvSpPr>
          <p:cNvPr id="163" name="Google Shape;163;p8"/>
          <p:cNvSpPr txBox="1">
            <a:spLocks noGrp="1"/>
          </p:cNvSpPr>
          <p:nvPr>
            <p:ph idx="1"/>
          </p:nvPr>
        </p:nvSpPr>
        <p:spPr>
          <a:xfrm>
            <a:off x="679173" y="1642980"/>
            <a:ext cx="10818341" cy="4542224"/>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100000"/>
              </a:lnSpc>
              <a:spcBef>
                <a:spcPts val="0"/>
              </a:spcBef>
              <a:spcAft>
                <a:spcPts val="1200"/>
              </a:spcAft>
              <a:buClr>
                <a:schemeClr val="dk1"/>
              </a:buClr>
              <a:buSzPts val="2800"/>
              <a:buChar char="•"/>
            </a:pPr>
            <a:r>
              <a:rPr lang="en-US" dirty="0" smtClean="0"/>
              <a:t>Floating </a:t>
            </a:r>
            <a:r>
              <a:rPr lang="en-US" dirty="0"/>
              <a:t>gear should be a minimum of 750 feet from the nearest residential structure;</a:t>
            </a:r>
            <a:endParaRPr dirty="0"/>
          </a:p>
          <a:p>
            <a:pPr marL="228600" lvl="0" indent="-228600" algn="l" rtl="0">
              <a:lnSpc>
                <a:spcPct val="100000"/>
              </a:lnSpc>
              <a:spcBef>
                <a:spcPts val="0"/>
              </a:spcBef>
              <a:spcAft>
                <a:spcPts val="1200"/>
              </a:spcAft>
              <a:buClr>
                <a:schemeClr val="dk1"/>
              </a:buClr>
              <a:buSzPts val="2800"/>
              <a:buChar char="•"/>
            </a:pPr>
            <a:r>
              <a:rPr lang="en-US" dirty="0" smtClean="0"/>
              <a:t>Low </a:t>
            </a:r>
            <a:r>
              <a:rPr lang="en-US" dirty="0"/>
              <a:t>profile floating gear shall be required (maximum 4” above still water elevation) unless the application can demonstrate a significant reason and need for a larger profile;  </a:t>
            </a:r>
            <a:endParaRPr dirty="0"/>
          </a:p>
          <a:p>
            <a:pPr marL="228600" lvl="0" indent="-228600" algn="l" rtl="0">
              <a:lnSpc>
                <a:spcPct val="100000"/>
              </a:lnSpc>
              <a:spcBef>
                <a:spcPts val="0"/>
              </a:spcBef>
              <a:spcAft>
                <a:spcPts val="1200"/>
              </a:spcAft>
              <a:buClr>
                <a:schemeClr val="dk1"/>
              </a:buClr>
              <a:buSzPts val="2800"/>
              <a:buChar char="•"/>
            </a:pPr>
            <a:r>
              <a:rPr lang="en-US" dirty="0" smtClean="0"/>
              <a:t>Floating </a:t>
            </a:r>
            <a:r>
              <a:rPr lang="en-US" dirty="0"/>
              <a:t>gear is discouraged in areas where the fetch from the prevailing wind is greater than three (3) nautical miles;</a:t>
            </a:r>
            <a:endParaRPr dirty="0"/>
          </a:p>
          <a:p>
            <a:pPr marL="228600" lvl="0" indent="-228600" algn="l" rtl="0">
              <a:lnSpc>
                <a:spcPct val="100000"/>
              </a:lnSpc>
              <a:spcBef>
                <a:spcPts val="0"/>
              </a:spcBef>
              <a:spcAft>
                <a:spcPts val="1200"/>
              </a:spcAft>
              <a:buClr>
                <a:schemeClr val="dk1"/>
              </a:buClr>
              <a:buSzPts val="2800"/>
              <a:buChar char="•"/>
            </a:pPr>
            <a:r>
              <a:rPr lang="en-US" dirty="0"/>
              <a:t>F</a:t>
            </a:r>
            <a:r>
              <a:rPr lang="en-US" dirty="0" smtClean="0"/>
              <a:t>loating </a:t>
            </a:r>
            <a:r>
              <a:rPr lang="en-US" dirty="0"/>
              <a:t>gear and all corner marker buoys should be secured with helical (screw) anchors;</a:t>
            </a:r>
            <a:endParaRPr dirty="0"/>
          </a:p>
          <a:p>
            <a:pPr marL="228600" lvl="0" indent="-228600" algn="l" rtl="0">
              <a:lnSpc>
                <a:spcPct val="100000"/>
              </a:lnSpc>
              <a:spcBef>
                <a:spcPts val="0"/>
              </a:spcBef>
              <a:spcAft>
                <a:spcPts val="1200"/>
              </a:spcAft>
              <a:buClr>
                <a:schemeClr val="dk1"/>
              </a:buClr>
              <a:buSzPts val="2800"/>
              <a:buChar char="•"/>
            </a:pPr>
            <a:r>
              <a:rPr lang="en-US" dirty="0" smtClean="0"/>
              <a:t>Floating </a:t>
            </a:r>
            <a:r>
              <a:rPr lang="en-US" dirty="0"/>
              <a:t>gear shall have a minimum $15,000 proof of performance bond</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9"/>
          <p:cNvSpPr txBox="1">
            <a:spLocks noGrp="1"/>
          </p:cNvSpPr>
          <p:nvPr>
            <p:ph type="title"/>
          </p:nvPr>
        </p:nvSpPr>
        <p:spPr>
          <a:xfrm>
            <a:off x="440635" y="301514"/>
            <a:ext cx="10707094"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Guidelines for the </a:t>
            </a:r>
            <a:r>
              <a:rPr lang="en-US" b="1" dirty="0" smtClean="0">
                <a:latin typeface="+mn-lt"/>
              </a:rPr>
              <a:t>Siting </a:t>
            </a:r>
            <a:r>
              <a:rPr lang="en-US" b="1" dirty="0">
                <a:latin typeface="+mn-lt"/>
              </a:rPr>
              <a:t>of Aquaculture Gear</a:t>
            </a:r>
            <a:endParaRPr b="1" dirty="0">
              <a:latin typeface="+mn-lt"/>
            </a:endParaRPr>
          </a:p>
        </p:txBody>
      </p:sp>
      <p:sp>
        <p:nvSpPr>
          <p:cNvPr id="169" name="Google Shape;169;p9"/>
          <p:cNvSpPr txBox="1">
            <a:spLocks noGrp="1"/>
          </p:cNvSpPr>
          <p:nvPr>
            <p:ph idx="1"/>
          </p:nvPr>
        </p:nvSpPr>
        <p:spPr>
          <a:xfrm>
            <a:off x="663270" y="1539378"/>
            <a:ext cx="10818341" cy="4542224"/>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1200"/>
              </a:spcAft>
              <a:buClr>
                <a:schemeClr val="dk1"/>
              </a:buClr>
              <a:buSzPts val="2800"/>
              <a:buChar char="•"/>
            </a:pPr>
            <a:r>
              <a:rPr lang="en-US" dirty="0" smtClean="0"/>
              <a:t>Initial </a:t>
            </a:r>
            <a:r>
              <a:rPr lang="en-US" dirty="0"/>
              <a:t>floating </a:t>
            </a:r>
            <a:r>
              <a:rPr lang="en-US" dirty="0" smtClean="0"/>
              <a:t>gear or </a:t>
            </a:r>
            <a:r>
              <a:rPr lang="en-US" dirty="0"/>
              <a:t>submerged gear leases </a:t>
            </a:r>
            <a:endParaRPr dirty="0"/>
          </a:p>
          <a:p>
            <a:pPr marL="685800" lvl="1" indent="-228600" algn="l" rtl="0">
              <a:lnSpc>
                <a:spcPct val="100000"/>
              </a:lnSpc>
              <a:spcBef>
                <a:spcPts val="0"/>
              </a:spcBef>
              <a:spcAft>
                <a:spcPts val="600"/>
              </a:spcAft>
              <a:buClr>
                <a:schemeClr val="dk1"/>
              </a:buClr>
              <a:buSzPts val="2400"/>
              <a:buChar char="•"/>
            </a:pPr>
            <a:r>
              <a:rPr lang="en-US" dirty="0"/>
              <a:t>maximum of two (acres) in the upper Narragansett Bay (defined as the area north of latitude 41°35</a:t>
            </a:r>
            <a:r>
              <a:rPr lang="en-US" dirty="0" smtClean="0"/>
              <a:t>’) </a:t>
            </a:r>
            <a:endParaRPr dirty="0"/>
          </a:p>
          <a:p>
            <a:pPr marL="685800" lvl="1" indent="-228600" algn="l" rtl="0">
              <a:lnSpc>
                <a:spcPct val="100000"/>
              </a:lnSpc>
              <a:spcBef>
                <a:spcPts val="0"/>
              </a:spcBef>
              <a:spcAft>
                <a:spcPts val="600"/>
              </a:spcAft>
              <a:buClr>
                <a:schemeClr val="dk1"/>
              </a:buClr>
              <a:buSzPts val="2400"/>
              <a:buChar char="•"/>
            </a:pPr>
            <a:r>
              <a:rPr lang="en-US" dirty="0"/>
              <a:t>maximum of three (3) acres elsewhere;</a:t>
            </a:r>
            <a:endParaRPr dirty="0"/>
          </a:p>
          <a:p>
            <a:pPr marL="228600" lvl="0" indent="-228600" algn="l" rtl="0">
              <a:lnSpc>
                <a:spcPct val="100000"/>
              </a:lnSpc>
              <a:spcBef>
                <a:spcPts val="0"/>
              </a:spcBef>
              <a:spcAft>
                <a:spcPts val="1200"/>
              </a:spcAft>
              <a:buClr>
                <a:schemeClr val="dk1"/>
              </a:buClr>
              <a:buSzPts val="2800"/>
              <a:buChar char="•"/>
            </a:pPr>
            <a:r>
              <a:rPr lang="en-US" dirty="0"/>
              <a:t>F</a:t>
            </a:r>
            <a:r>
              <a:rPr lang="en-US" dirty="0" smtClean="0"/>
              <a:t>loating </a:t>
            </a:r>
            <a:r>
              <a:rPr lang="en-US" dirty="0"/>
              <a:t>gear is discouraged in Type 1 waters;</a:t>
            </a:r>
            <a:endParaRPr dirty="0"/>
          </a:p>
          <a:p>
            <a:pPr marL="228600" lvl="0" indent="-228600" algn="l" rtl="0">
              <a:lnSpc>
                <a:spcPct val="100000"/>
              </a:lnSpc>
              <a:spcBef>
                <a:spcPts val="0"/>
              </a:spcBef>
              <a:spcAft>
                <a:spcPts val="1200"/>
              </a:spcAft>
              <a:buClr>
                <a:schemeClr val="dk1"/>
              </a:buClr>
              <a:buSzPts val="2800"/>
              <a:buChar char="•"/>
            </a:pPr>
            <a:r>
              <a:rPr lang="en-US" dirty="0" smtClean="0"/>
              <a:t>Floating </a:t>
            </a:r>
            <a:r>
              <a:rPr lang="en-US" dirty="0"/>
              <a:t>gear should not be located in areas which contain significant boat traffic or significant water based recreational activities, including but not limited, to sailing, kayaking, paddle boarding, kiteboarding, windsurfing or swimming;</a:t>
            </a:r>
            <a:endParaRPr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0"/>
          <p:cNvSpPr txBox="1">
            <a:spLocks noGrp="1"/>
          </p:cNvSpPr>
          <p:nvPr>
            <p:ph type="title"/>
          </p:nvPr>
        </p:nvSpPr>
        <p:spPr>
          <a:xfrm>
            <a:off x="631466" y="301515"/>
            <a:ext cx="10659386"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Guidelines for the </a:t>
            </a:r>
            <a:r>
              <a:rPr lang="en-US" b="1" dirty="0" smtClean="0">
                <a:latin typeface="+mn-lt"/>
              </a:rPr>
              <a:t>Siting </a:t>
            </a:r>
            <a:r>
              <a:rPr lang="en-US" b="1" dirty="0">
                <a:latin typeface="+mn-lt"/>
              </a:rPr>
              <a:t>of Aquaculture Gear</a:t>
            </a:r>
            <a:endParaRPr b="1" dirty="0">
              <a:latin typeface="+mn-lt"/>
            </a:endParaRPr>
          </a:p>
        </p:txBody>
      </p:sp>
      <p:sp>
        <p:nvSpPr>
          <p:cNvPr id="175" name="Google Shape;175;p10"/>
          <p:cNvSpPr txBox="1">
            <a:spLocks noGrp="1"/>
          </p:cNvSpPr>
          <p:nvPr>
            <p:ph idx="1"/>
          </p:nvPr>
        </p:nvSpPr>
        <p:spPr>
          <a:xfrm>
            <a:off x="838199" y="1825625"/>
            <a:ext cx="10818341" cy="4542224"/>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1200"/>
              </a:spcAft>
              <a:buClr>
                <a:schemeClr val="dk1"/>
              </a:buClr>
              <a:buSzPts val="2800"/>
              <a:buChar char="•"/>
            </a:pPr>
            <a:r>
              <a:rPr lang="en-US" dirty="0" smtClean="0"/>
              <a:t>Floating </a:t>
            </a:r>
            <a:r>
              <a:rPr lang="en-US" dirty="0"/>
              <a:t>gear should be at least 200 feet from an existing CRMC approved recreational mooring field</a:t>
            </a:r>
            <a:endParaRPr dirty="0"/>
          </a:p>
          <a:p>
            <a:pPr marL="228600" lvl="0" indent="-228600" algn="l" rtl="0">
              <a:lnSpc>
                <a:spcPct val="100000"/>
              </a:lnSpc>
              <a:spcBef>
                <a:spcPts val="0"/>
              </a:spcBef>
              <a:spcAft>
                <a:spcPts val="1200"/>
              </a:spcAft>
              <a:buClr>
                <a:schemeClr val="dk1"/>
              </a:buClr>
              <a:buSzPts val="2800"/>
              <a:buChar char="•"/>
            </a:pPr>
            <a:r>
              <a:rPr lang="en-US" dirty="0" smtClean="0"/>
              <a:t>Aquaculture </a:t>
            </a:r>
            <a:r>
              <a:rPr lang="en-US" dirty="0"/>
              <a:t>gear shall not be permitted over or within 25 feet of  protected submerged aquatic vegetation (SAV) ;</a:t>
            </a:r>
            <a:endParaRPr dirty="0"/>
          </a:p>
          <a:p>
            <a:pPr marL="228600" lvl="0" indent="-228600" algn="l" rtl="0">
              <a:lnSpc>
                <a:spcPct val="100000"/>
              </a:lnSpc>
              <a:spcBef>
                <a:spcPts val="0"/>
              </a:spcBef>
              <a:spcAft>
                <a:spcPts val="1200"/>
              </a:spcAft>
              <a:buClr>
                <a:schemeClr val="dk1"/>
              </a:buClr>
              <a:buSzPts val="2800"/>
              <a:buChar char="•"/>
            </a:pPr>
            <a:r>
              <a:rPr lang="en-US" dirty="0" smtClean="0"/>
              <a:t>Aquaculture </a:t>
            </a:r>
            <a:r>
              <a:rPr lang="en-US" dirty="0"/>
              <a:t>gear shall not be permitted in areas of significant recreational or commercial fishing activity;</a:t>
            </a:r>
            <a:endParaRPr dirty="0"/>
          </a:p>
          <a:p>
            <a:pPr marL="228600" lvl="0" indent="-228600" algn="l" rtl="0">
              <a:lnSpc>
                <a:spcPct val="100000"/>
              </a:lnSpc>
              <a:spcBef>
                <a:spcPts val="0"/>
              </a:spcBef>
              <a:spcAft>
                <a:spcPts val="1200"/>
              </a:spcAft>
              <a:buClr>
                <a:schemeClr val="dk1"/>
              </a:buClr>
              <a:buSzPts val="2800"/>
              <a:buChar char="•"/>
            </a:pPr>
            <a:r>
              <a:rPr lang="en-US" dirty="0" smtClean="0"/>
              <a:t>Towns </a:t>
            </a:r>
            <a:r>
              <a:rPr lang="en-US" dirty="0"/>
              <a:t>may recommend areas where floating gear should be discouraged and/or encouraged;</a:t>
            </a:r>
            <a:endParaRPr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1"/>
          <p:cNvSpPr txBox="1">
            <a:spLocks noGrp="1"/>
          </p:cNvSpPr>
          <p:nvPr>
            <p:ph type="title"/>
          </p:nvPr>
        </p:nvSpPr>
        <p:spPr>
          <a:xfrm>
            <a:off x="591709" y="309466"/>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Guidelines for the </a:t>
            </a:r>
            <a:r>
              <a:rPr lang="en-US" b="1" dirty="0" smtClean="0">
                <a:latin typeface="+mn-lt"/>
              </a:rPr>
              <a:t>Siting </a:t>
            </a:r>
            <a:r>
              <a:rPr lang="en-US" b="1" dirty="0">
                <a:latin typeface="+mn-lt"/>
              </a:rPr>
              <a:t>of Floating Gear</a:t>
            </a:r>
            <a:endParaRPr b="1" dirty="0">
              <a:latin typeface="+mn-lt"/>
            </a:endParaRPr>
          </a:p>
        </p:txBody>
      </p:sp>
      <p:sp>
        <p:nvSpPr>
          <p:cNvPr id="181" name="Google Shape;181;p11"/>
          <p:cNvSpPr txBox="1">
            <a:spLocks noGrp="1"/>
          </p:cNvSpPr>
          <p:nvPr>
            <p:ph idx="1"/>
          </p:nvPr>
        </p:nvSpPr>
        <p:spPr>
          <a:xfrm>
            <a:off x="798442" y="1706356"/>
            <a:ext cx="10818341" cy="4542224"/>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110000"/>
              </a:lnSpc>
              <a:spcBef>
                <a:spcPts val="0"/>
              </a:spcBef>
              <a:spcAft>
                <a:spcPts val="1200"/>
              </a:spcAft>
              <a:buClr>
                <a:schemeClr val="dk1"/>
              </a:buClr>
              <a:buSzPts val="2800"/>
              <a:buChar char="•"/>
            </a:pPr>
            <a:r>
              <a:rPr lang="en-US" dirty="0" smtClean="0"/>
              <a:t>Floating </a:t>
            </a:r>
            <a:r>
              <a:rPr lang="en-US" dirty="0"/>
              <a:t>gear should be discouraged within 400 feet along shorelines which have been </a:t>
            </a:r>
            <a:endParaRPr dirty="0"/>
          </a:p>
          <a:p>
            <a:pPr marL="685800" lvl="1" indent="-228600" algn="l" rtl="0">
              <a:lnSpc>
                <a:spcPct val="110000"/>
              </a:lnSpc>
              <a:spcBef>
                <a:spcPts val="0"/>
              </a:spcBef>
              <a:spcAft>
                <a:spcPts val="1200"/>
              </a:spcAft>
              <a:buClr>
                <a:schemeClr val="dk1"/>
              </a:buClr>
              <a:buSzPts val="2400"/>
              <a:buChar char="•"/>
            </a:pPr>
            <a:r>
              <a:rPr lang="en-US" dirty="0" smtClean="0"/>
              <a:t>Preserved </a:t>
            </a:r>
            <a:r>
              <a:rPr lang="en-US" dirty="0"/>
              <a:t>for conservation, recreation and/or public access through easements, purchase by the state or municipality or are owned by a land trust or conservation organization and have been recognized by the CRMC;</a:t>
            </a:r>
            <a:endParaRPr dirty="0"/>
          </a:p>
          <a:p>
            <a:pPr marL="228600" lvl="0" indent="-228600" algn="l" rtl="0">
              <a:lnSpc>
                <a:spcPct val="110000"/>
              </a:lnSpc>
              <a:spcBef>
                <a:spcPts val="0"/>
              </a:spcBef>
              <a:spcAft>
                <a:spcPts val="1200"/>
              </a:spcAft>
              <a:buClr>
                <a:schemeClr val="dk1"/>
              </a:buClr>
              <a:buSzPts val="2800"/>
              <a:buChar char="•"/>
            </a:pPr>
            <a:r>
              <a:rPr lang="en-US" dirty="0" smtClean="0"/>
              <a:t>Floating </a:t>
            </a:r>
            <a:r>
              <a:rPr lang="en-US" dirty="0"/>
              <a:t>gear should not be located within 400 feet along shorelines where </a:t>
            </a:r>
            <a:endParaRPr dirty="0"/>
          </a:p>
          <a:p>
            <a:pPr marL="685800" lvl="1" indent="-228600" algn="l" rtl="0">
              <a:lnSpc>
                <a:spcPct val="110000"/>
              </a:lnSpc>
              <a:spcBef>
                <a:spcPts val="0"/>
              </a:spcBef>
              <a:spcAft>
                <a:spcPts val="1200"/>
              </a:spcAft>
              <a:buClr>
                <a:schemeClr val="dk1"/>
              </a:buClr>
              <a:buSzPts val="2400"/>
              <a:buChar char="•"/>
            </a:pPr>
            <a:r>
              <a:rPr lang="en-US" dirty="0" smtClean="0"/>
              <a:t>Public </a:t>
            </a:r>
            <a:r>
              <a:rPr lang="en-US" dirty="0"/>
              <a:t>access is provided through CRMC rights-of-way, public land where the primary purpose is intended for public access, or by CRMC easements and/or where there is evidence of significant public usage and access;</a:t>
            </a:r>
            <a:endParaRPr dirty="0"/>
          </a:p>
          <a:p>
            <a:pPr marL="228600" lvl="0" indent="-228600" algn="l" rtl="0">
              <a:lnSpc>
                <a:spcPct val="110000"/>
              </a:lnSpc>
              <a:spcBef>
                <a:spcPts val="0"/>
              </a:spcBef>
              <a:spcAft>
                <a:spcPts val="1200"/>
              </a:spcAft>
              <a:buClr>
                <a:schemeClr val="dk1"/>
              </a:buClr>
              <a:buSzPts val="2800"/>
              <a:buChar char="•"/>
            </a:pPr>
            <a:r>
              <a:rPr lang="en-US" dirty="0" smtClean="0"/>
              <a:t>Leases </a:t>
            </a:r>
            <a:r>
              <a:rPr lang="en-US" dirty="0"/>
              <a:t>approved for direct bottom plant or submerged cages may receive a stipulation preventing modification </a:t>
            </a:r>
            <a:r>
              <a:rPr lang="en-US" u="sng" dirty="0"/>
              <a:t>to the use of</a:t>
            </a:r>
            <a:r>
              <a:rPr lang="en-US" dirty="0"/>
              <a:t> floating gear.</a:t>
            </a:r>
            <a:endParaRPr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1116e63ad24_2_14"/>
          <p:cNvSpPr txBox="1">
            <a:spLocks noGrp="1"/>
          </p:cNvSpPr>
          <p:nvPr>
            <p:ph type="title"/>
          </p:nvPr>
        </p:nvSpPr>
        <p:spPr>
          <a:xfrm>
            <a:off x="520148" y="333320"/>
            <a:ext cx="10515600" cy="1325563"/>
          </a:xfrm>
          <a:prstGeom prst="rect">
            <a:avLst/>
          </a:prstGeom>
        </p:spPr>
        <p:txBody>
          <a:bodyPr spcFirstLastPara="1" wrap="square" lIns="91425" tIns="45700" rIns="91425" bIns="45700" anchor="ctr" anchorCtr="0">
            <a:normAutofit/>
          </a:bodyPr>
          <a:lstStyle/>
          <a:p>
            <a:pPr algn="l">
              <a:spcBef>
                <a:spcPts val="0"/>
              </a:spcBef>
            </a:pPr>
            <a:r>
              <a:rPr lang="en-US" b="1" dirty="0" smtClean="0">
                <a:latin typeface="+mn-lt"/>
              </a:rPr>
              <a:t>Demonstration of </a:t>
            </a:r>
            <a:r>
              <a:rPr lang="en-US" b="1" dirty="0" smtClean="0">
                <a:latin typeface="+mn-lt"/>
              </a:rPr>
              <a:t>the (Draft) Bay SAMP Constraints Maps Siting Tool</a:t>
            </a:r>
            <a:endParaRPr b="1" dirty="0">
              <a:latin typeface="+mn-lt"/>
            </a:endParaRPr>
          </a:p>
        </p:txBody>
      </p:sp>
      <p:sp>
        <p:nvSpPr>
          <p:cNvPr id="127" name="Google Shape;127;g1116e63ad24_2_14"/>
          <p:cNvSpPr txBox="1">
            <a:spLocks noGrp="1"/>
          </p:cNvSpPr>
          <p:nvPr>
            <p:ph idx="1"/>
          </p:nvPr>
        </p:nvSpPr>
        <p:spPr>
          <a:prstGeom prst="rect">
            <a:avLst/>
          </a:prstGeom>
        </p:spPr>
        <p:txBody>
          <a:bodyPr spcFirstLastPara="1" wrap="square" lIns="91425" tIns="45700" rIns="91425" bIns="45700" anchor="t" anchorCtr="0">
            <a:normAutofit/>
          </a:bodyPr>
          <a:lstStyle/>
          <a:p>
            <a:pPr marL="0" indent="0">
              <a:buNone/>
            </a:pPr>
            <a:r>
              <a:rPr lang="en-US" dirty="0" smtClean="0"/>
              <a:t>Bay </a:t>
            </a:r>
            <a:r>
              <a:rPr lang="en-US" dirty="0" smtClean="0"/>
              <a:t>SAMP Hard Constraints Map: </a:t>
            </a:r>
            <a:endParaRPr lang="en-US" dirty="0" smtClean="0"/>
          </a:p>
          <a:p>
            <a:pPr marL="0" indent="0">
              <a:buNone/>
            </a:pPr>
            <a:endParaRPr lang="en-US" u="sng" dirty="0">
              <a:hlinkClick r:id="rId3"/>
            </a:endParaRPr>
          </a:p>
          <a:p>
            <a:pPr marL="0" indent="0">
              <a:buNone/>
            </a:pPr>
            <a:r>
              <a:rPr lang="en-US" dirty="0" smtClean="0">
                <a:hlinkClick r:id="rId3"/>
              </a:rPr>
              <a:t>https</a:t>
            </a:r>
            <a:r>
              <a:rPr lang="en-US" dirty="0">
                <a:hlinkClick r:id="rId3"/>
              </a:rPr>
              <a:t>://</a:t>
            </a:r>
            <a:r>
              <a:rPr lang="en-US" dirty="0" smtClean="0">
                <a:hlinkClick r:id="rId3"/>
              </a:rPr>
              <a:t>crc-uri.maps.arcgis.com/apps/webappviewer/index.html?id=10964485b21641dcaa1f2b2509183266</a:t>
            </a:r>
            <a:endParaRPr lang="en-US" dirty="0" smtClean="0"/>
          </a:p>
          <a:p>
            <a:pPr marL="0" indent="0">
              <a:buNone/>
            </a:pPr>
            <a:endParaRPr lang="en-US" dirty="0"/>
          </a:p>
          <a:p>
            <a:pPr marL="0" lvl="0" indent="0" algn="l" rtl="0">
              <a:spcBef>
                <a:spcPts val="1000"/>
              </a:spcBef>
              <a:spcAft>
                <a:spcPts val="0"/>
              </a:spcAft>
              <a:buNone/>
            </a:pPr>
            <a:endParaRPr dirty="0"/>
          </a:p>
        </p:txBody>
      </p:sp>
    </p:spTree>
    <p:extLst>
      <p:ext uri="{BB962C8B-B14F-4D97-AF65-F5344CB8AC3E}">
        <p14:creationId xmlns:p14="http://schemas.microsoft.com/office/powerpoint/2010/main" val="1855472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
          <p:cNvSpPr txBox="1">
            <a:spLocks noGrp="1"/>
          </p:cNvSpPr>
          <p:nvPr>
            <p:ph type="title"/>
          </p:nvPr>
        </p:nvSpPr>
        <p:spPr>
          <a:xfrm>
            <a:off x="596639" y="305561"/>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u="sng" dirty="0" smtClean="0">
                <a:latin typeface="Calibri"/>
                <a:ea typeface="Calibri"/>
                <a:cs typeface="Calibri"/>
                <a:sym typeface="Calibri"/>
              </a:rPr>
              <a:t>CRMC Notification</a:t>
            </a:r>
            <a:endParaRPr u="sng" dirty="0"/>
          </a:p>
        </p:txBody>
      </p:sp>
      <p:sp>
        <p:nvSpPr>
          <p:cNvPr id="115" name="Google Shape;115;p1"/>
          <p:cNvSpPr txBox="1">
            <a:spLocks noGrp="1"/>
          </p:cNvSpPr>
          <p:nvPr>
            <p:ph idx="1"/>
          </p:nvPr>
        </p:nvSpPr>
        <p:spPr>
          <a:xfrm>
            <a:off x="810669" y="1828286"/>
            <a:ext cx="10515600" cy="4798757"/>
          </a:xfrm>
          <a:prstGeom prst="rect">
            <a:avLst/>
          </a:prstGeom>
          <a:noFill/>
          <a:ln>
            <a:noFill/>
          </a:ln>
        </p:spPr>
        <p:txBody>
          <a:bodyPr spcFirstLastPara="1" wrap="square" lIns="91425" tIns="45700" rIns="91425" bIns="45700" anchor="t" anchorCtr="0">
            <a:normAutofit lnSpcReduction="10000"/>
          </a:bodyPr>
          <a:lstStyle/>
          <a:p>
            <a:pPr marL="228600" lvl="0" indent="-201930" algn="l" rtl="0">
              <a:lnSpc>
                <a:spcPct val="90000"/>
              </a:lnSpc>
              <a:spcBef>
                <a:spcPts val="0"/>
              </a:spcBef>
              <a:spcAft>
                <a:spcPts val="0"/>
              </a:spcAft>
              <a:buClr>
                <a:schemeClr val="dk1"/>
              </a:buClr>
              <a:buSzPct val="100000"/>
              <a:buChar char="•"/>
            </a:pPr>
            <a:r>
              <a:rPr lang="en-US" dirty="0">
                <a:latin typeface="Calibri"/>
                <a:ea typeface="Calibri"/>
                <a:cs typeface="Calibri"/>
                <a:sym typeface="Calibri"/>
              </a:rPr>
              <a:t>CRMC will notify all property owners and aquaculture leaseholders </a:t>
            </a:r>
            <a:r>
              <a:rPr lang="en-US" dirty="0" smtClean="0">
                <a:latin typeface="Calibri"/>
                <a:ea typeface="Calibri"/>
                <a:cs typeface="Calibri"/>
                <a:sym typeface="Calibri"/>
              </a:rPr>
              <a:t>within </a:t>
            </a:r>
            <a:r>
              <a:rPr lang="en-US" u="sng" dirty="0">
                <a:latin typeface="Calibri"/>
                <a:ea typeface="Calibri"/>
                <a:cs typeface="Calibri"/>
                <a:sym typeface="Calibri"/>
              </a:rPr>
              <a:t>1,000 feet </a:t>
            </a:r>
            <a:r>
              <a:rPr lang="en-US" dirty="0">
                <a:latin typeface="Calibri"/>
                <a:ea typeface="Calibri"/>
                <a:cs typeface="Calibri"/>
                <a:sym typeface="Calibri"/>
              </a:rPr>
              <a:t>of the proposed boundary of any </a:t>
            </a:r>
            <a:r>
              <a:rPr lang="en-US" dirty="0">
                <a:latin typeface="Calibri" panose="020F0502020204030204" pitchFamily="34" charset="0"/>
                <a:ea typeface="Calibri"/>
                <a:cs typeface="Calibri" panose="020F0502020204030204" pitchFamily="34" charset="0"/>
                <a:sym typeface="Calibri"/>
              </a:rPr>
              <a:t>new</a:t>
            </a:r>
            <a:r>
              <a:rPr lang="en-US" dirty="0">
                <a:latin typeface="Calibri" panose="020F0502020204030204" pitchFamily="34" charset="0"/>
                <a:cs typeface="Calibri" panose="020F0502020204030204" pitchFamily="34" charset="0"/>
              </a:rPr>
              <a:t> or</a:t>
            </a:r>
            <a:r>
              <a:rPr lang="en-US" dirty="0">
                <a:latin typeface="Calibri" panose="020F0502020204030204" pitchFamily="34" charset="0"/>
                <a:ea typeface="Calibri"/>
                <a:cs typeface="Calibri" panose="020F0502020204030204" pitchFamily="34" charset="0"/>
                <a:sym typeface="Calibri"/>
              </a:rPr>
              <a:t> expanded aquaculture application</a:t>
            </a:r>
            <a:endParaRPr dirty="0">
              <a:latin typeface="Calibri" panose="020F0502020204030204" pitchFamily="34" charset="0"/>
              <a:cs typeface="Calibri" panose="020F0502020204030204" pitchFamily="34" charset="0"/>
            </a:endParaRPr>
          </a:p>
          <a:p>
            <a:pPr marL="228600" lvl="0" indent="-201930" algn="l" rtl="0">
              <a:lnSpc>
                <a:spcPct val="90000"/>
              </a:lnSpc>
              <a:spcBef>
                <a:spcPts val="1000"/>
              </a:spcBef>
              <a:spcAft>
                <a:spcPts val="0"/>
              </a:spcAft>
              <a:buClr>
                <a:schemeClr val="dk1"/>
              </a:buClr>
              <a:buSzPct val="100000"/>
              <a:buChar char="•"/>
            </a:pPr>
            <a:r>
              <a:rPr lang="en-US" dirty="0">
                <a:latin typeface="Calibri" panose="020F0502020204030204" pitchFamily="34" charset="0"/>
                <a:ea typeface="Calibri"/>
                <a:cs typeface="Calibri" panose="020F0502020204030204" pitchFamily="34" charset="0"/>
                <a:sym typeface="Calibri"/>
              </a:rPr>
              <a:t>The notification requirement applies to: </a:t>
            </a:r>
            <a:endParaRPr dirty="0">
              <a:latin typeface="Calibri" panose="020F0502020204030204" pitchFamily="34" charset="0"/>
              <a:cs typeface="Calibri" panose="020F0502020204030204" pitchFamily="34" charset="0"/>
            </a:endParaRPr>
          </a:p>
          <a:p>
            <a:pPr marL="685800" lvl="1" indent="-205740" algn="l" rtl="0">
              <a:lnSpc>
                <a:spcPct val="90000"/>
              </a:lnSpc>
              <a:spcBef>
                <a:spcPts val="500"/>
              </a:spcBef>
              <a:spcAft>
                <a:spcPts val="0"/>
              </a:spcAft>
              <a:buClr>
                <a:schemeClr val="dk1"/>
              </a:buClr>
              <a:buSzPct val="100000"/>
              <a:buChar char="•"/>
            </a:pPr>
            <a:r>
              <a:rPr lang="en-US" dirty="0">
                <a:latin typeface="Calibri"/>
                <a:ea typeface="Calibri"/>
                <a:cs typeface="Calibri"/>
                <a:sym typeface="Calibri"/>
              </a:rPr>
              <a:t>Preliminary Determinations (PD), </a:t>
            </a:r>
            <a:endParaRPr dirty="0"/>
          </a:p>
          <a:p>
            <a:pPr marL="685800" lvl="1" indent="-205740" algn="l" rtl="0">
              <a:lnSpc>
                <a:spcPct val="90000"/>
              </a:lnSpc>
              <a:spcBef>
                <a:spcPts val="500"/>
              </a:spcBef>
              <a:spcAft>
                <a:spcPts val="0"/>
              </a:spcAft>
              <a:buClr>
                <a:schemeClr val="dk1"/>
              </a:buClr>
              <a:buSzPct val="100000"/>
              <a:buChar char="•"/>
            </a:pPr>
            <a:r>
              <a:rPr lang="en-US" dirty="0">
                <a:latin typeface="Calibri"/>
                <a:ea typeface="Calibri"/>
                <a:cs typeface="Calibri"/>
                <a:sym typeface="Calibri"/>
              </a:rPr>
              <a:t>30 Day Public Notices (PN), and </a:t>
            </a:r>
            <a:endParaRPr dirty="0"/>
          </a:p>
          <a:p>
            <a:pPr marL="685800" lvl="1" indent="-205740" algn="l" rtl="0">
              <a:lnSpc>
                <a:spcPct val="90000"/>
              </a:lnSpc>
              <a:spcBef>
                <a:spcPts val="500"/>
              </a:spcBef>
              <a:spcAft>
                <a:spcPts val="0"/>
              </a:spcAft>
              <a:buClr>
                <a:schemeClr val="dk1"/>
              </a:buClr>
              <a:buSzPct val="102896"/>
              <a:buChar char="•"/>
            </a:pPr>
            <a:r>
              <a:rPr lang="en-US" dirty="0">
                <a:latin typeface="Calibri"/>
                <a:ea typeface="Calibri"/>
                <a:cs typeface="Calibri"/>
                <a:sym typeface="Calibri"/>
              </a:rPr>
              <a:t>CRMC Public </a:t>
            </a:r>
            <a:r>
              <a:rPr lang="en-US" dirty="0">
                <a:latin typeface="Calibri" panose="020F0502020204030204" pitchFamily="34" charset="0"/>
                <a:ea typeface="Calibri"/>
                <a:cs typeface="Calibri" panose="020F0502020204030204" pitchFamily="34" charset="0"/>
                <a:sym typeface="Calibri"/>
              </a:rPr>
              <a:t>Hearings </a:t>
            </a:r>
            <a:r>
              <a:rPr lang="en-US" dirty="0">
                <a:latin typeface="Calibri" panose="020F0502020204030204" pitchFamily="34" charset="0"/>
                <a:cs typeface="Calibri" panose="020F0502020204030204" pitchFamily="34" charset="0"/>
              </a:rPr>
              <a:t>related to an aquaculture application.</a:t>
            </a:r>
            <a:endParaRPr sz="2332" dirty="0">
              <a:highlight>
                <a:schemeClr val="lt1"/>
              </a:highlight>
              <a:latin typeface="Calibri" panose="020F0502020204030204" pitchFamily="34" charset="0"/>
              <a:cs typeface="Calibri" panose="020F0502020204030204" pitchFamily="34" charset="0"/>
            </a:endParaRPr>
          </a:p>
          <a:p>
            <a:pPr marL="228600" lvl="0" indent="-201930" algn="l" rtl="0">
              <a:lnSpc>
                <a:spcPct val="90000"/>
              </a:lnSpc>
              <a:spcBef>
                <a:spcPts val="1000"/>
              </a:spcBef>
              <a:spcAft>
                <a:spcPts val="0"/>
              </a:spcAft>
              <a:buClr>
                <a:schemeClr val="dk1"/>
              </a:buClr>
              <a:buSzPct val="100000"/>
              <a:buChar char="•"/>
            </a:pPr>
            <a:r>
              <a:rPr lang="en-US" dirty="0">
                <a:latin typeface="Calibri" panose="020F0502020204030204" pitchFamily="34" charset="0"/>
                <a:ea typeface="Calibri"/>
                <a:cs typeface="Calibri" panose="020F0502020204030204" pitchFamily="34" charset="0"/>
                <a:sym typeface="Calibri"/>
              </a:rPr>
              <a:t>All notifications, </a:t>
            </a:r>
            <a:r>
              <a:rPr lang="en-US" dirty="0">
                <a:latin typeface="Calibri" panose="020F0502020204030204" pitchFamily="34" charset="0"/>
                <a:cs typeface="Calibri" panose="020F0502020204030204" pitchFamily="34" charset="0"/>
              </a:rPr>
              <a:t>including</a:t>
            </a:r>
            <a:r>
              <a:rPr lang="en-US" dirty="0">
                <a:latin typeface="Calibri" panose="020F0502020204030204" pitchFamily="34" charset="0"/>
                <a:ea typeface="Calibri"/>
                <a:cs typeface="Calibri" panose="020F0502020204030204" pitchFamily="34" charset="0"/>
                <a:sym typeface="Calibri"/>
              </a:rPr>
              <a:t> notice of </a:t>
            </a:r>
            <a:r>
              <a:rPr lang="en-US" dirty="0" smtClean="0">
                <a:latin typeface="Calibri" panose="020F0502020204030204" pitchFamily="34" charset="0"/>
                <a:cs typeface="Calibri" panose="020F0502020204030204" pitchFamily="34" charset="0"/>
              </a:rPr>
              <a:t>a </a:t>
            </a:r>
            <a:r>
              <a:rPr lang="en-US" dirty="0" smtClean="0">
                <a:latin typeface="Calibri" panose="020F0502020204030204" pitchFamily="34" charset="0"/>
                <a:ea typeface="Calibri"/>
                <a:cs typeface="Calibri" panose="020F0502020204030204" pitchFamily="34" charset="0"/>
                <a:sym typeface="Calibri"/>
              </a:rPr>
              <a:t>SAP/MFC </a:t>
            </a:r>
            <a:r>
              <a:rPr lang="en-US" dirty="0">
                <a:latin typeface="Calibri" panose="020F0502020204030204" pitchFamily="34" charset="0"/>
                <a:ea typeface="Calibri"/>
                <a:cs typeface="Calibri" panose="020F0502020204030204" pitchFamily="34" charset="0"/>
                <a:sym typeface="Calibri"/>
              </a:rPr>
              <a:t>meeting*, will </a:t>
            </a:r>
            <a:r>
              <a:rPr lang="en-US" dirty="0" smtClean="0">
                <a:latin typeface="Calibri" panose="020F0502020204030204" pitchFamily="34" charset="0"/>
                <a:ea typeface="Calibri"/>
                <a:cs typeface="Calibri" panose="020F0502020204030204" pitchFamily="34" charset="0"/>
                <a:sym typeface="Calibri"/>
              </a:rPr>
              <a:t>also be </a:t>
            </a:r>
            <a:r>
              <a:rPr lang="en-US" dirty="0">
                <a:latin typeface="Calibri" panose="020F0502020204030204" pitchFamily="34" charset="0"/>
                <a:ea typeface="Calibri"/>
                <a:cs typeface="Calibri" panose="020F0502020204030204" pitchFamily="34" charset="0"/>
                <a:sym typeface="Calibri"/>
              </a:rPr>
              <a:t>published on the CRMC Aquaculture Listserv </a:t>
            </a:r>
          </a:p>
          <a:p>
            <a:pPr marL="26670" lvl="0" indent="0" algn="l" rtl="0">
              <a:lnSpc>
                <a:spcPct val="90000"/>
              </a:lnSpc>
              <a:spcBef>
                <a:spcPts val="1000"/>
              </a:spcBef>
              <a:spcAft>
                <a:spcPts val="0"/>
              </a:spcAft>
              <a:buClr>
                <a:schemeClr val="dk1"/>
              </a:buClr>
              <a:buSzPct val="100000"/>
              <a:buNone/>
            </a:pPr>
            <a:endParaRPr lang="en-US" sz="1900" i="1" dirty="0" smtClean="0">
              <a:highlight>
                <a:schemeClr val="lt1"/>
              </a:highlight>
              <a:latin typeface="Calibri" panose="020F0502020204030204" pitchFamily="34" charset="0"/>
              <a:cs typeface="Calibri" panose="020F0502020204030204" pitchFamily="34" charset="0"/>
            </a:endParaRPr>
          </a:p>
          <a:p>
            <a:pPr marL="26670" lvl="0" indent="0" algn="l" rtl="0">
              <a:lnSpc>
                <a:spcPct val="90000"/>
              </a:lnSpc>
              <a:spcBef>
                <a:spcPts val="1000"/>
              </a:spcBef>
              <a:spcAft>
                <a:spcPts val="0"/>
              </a:spcAft>
              <a:buClr>
                <a:schemeClr val="dk1"/>
              </a:buClr>
              <a:buSzPct val="100000"/>
              <a:buNone/>
            </a:pPr>
            <a:r>
              <a:rPr lang="en-US" sz="1700" i="1" dirty="0" smtClean="0">
                <a:highlight>
                  <a:schemeClr val="lt1"/>
                </a:highlight>
                <a:latin typeface="Calibri" panose="020F0502020204030204" pitchFamily="34" charset="0"/>
                <a:cs typeface="Calibri" panose="020F0502020204030204" pitchFamily="34" charset="0"/>
              </a:rPr>
              <a:t>*</a:t>
            </a:r>
            <a:r>
              <a:rPr lang="en-US" sz="1700" i="1" dirty="0">
                <a:highlight>
                  <a:schemeClr val="lt1"/>
                </a:highlight>
                <a:latin typeface="Calibri" panose="020F0502020204030204" pitchFamily="34" charset="0"/>
                <a:cs typeface="Calibri" panose="020F0502020204030204" pitchFamily="34" charset="0"/>
              </a:rPr>
              <a:t>CRMC </a:t>
            </a:r>
            <a:r>
              <a:rPr lang="en-US" sz="1700" i="1" dirty="0" smtClean="0">
                <a:highlight>
                  <a:schemeClr val="lt1"/>
                </a:highlight>
                <a:latin typeface="Calibri" panose="020F0502020204030204" pitchFamily="34" charset="0"/>
                <a:cs typeface="Calibri" panose="020F0502020204030204" pitchFamily="34" charset="0"/>
              </a:rPr>
              <a:t>consults </a:t>
            </a:r>
            <a:r>
              <a:rPr lang="en-US" sz="1700" i="1" dirty="0">
                <a:highlight>
                  <a:schemeClr val="lt1"/>
                </a:highlight>
                <a:latin typeface="Calibri" panose="020F0502020204030204" pitchFamily="34" charset="0"/>
                <a:cs typeface="Calibri" panose="020F0502020204030204" pitchFamily="34" charset="0"/>
              </a:rPr>
              <a:t>with RI Marine Fisheries Council’s (MFC) </a:t>
            </a:r>
            <a:r>
              <a:rPr lang="en-US" sz="1700" i="1" dirty="0" smtClean="0">
                <a:highlight>
                  <a:schemeClr val="lt1"/>
                </a:highlight>
                <a:latin typeface="Calibri" panose="020F0502020204030204" pitchFamily="34" charset="0"/>
                <a:cs typeface="Calibri" panose="020F0502020204030204" pitchFamily="34" charset="0"/>
              </a:rPr>
              <a:t>and it’s </a:t>
            </a:r>
            <a:r>
              <a:rPr lang="en-US" sz="1700" i="1" dirty="0">
                <a:highlight>
                  <a:schemeClr val="lt1"/>
                </a:highlight>
                <a:latin typeface="Calibri" panose="020F0502020204030204" pitchFamily="34" charset="0"/>
                <a:cs typeface="Calibri" panose="020F0502020204030204" pitchFamily="34" charset="0"/>
              </a:rPr>
              <a:t>Shellfish Advisory Panel (SAP) during the </a:t>
            </a:r>
            <a:r>
              <a:rPr lang="en-US" sz="1700" i="1" dirty="0" smtClean="0">
                <a:highlight>
                  <a:schemeClr val="lt1"/>
                </a:highlight>
                <a:latin typeface="Calibri" panose="020F0502020204030204" pitchFamily="34" charset="0"/>
                <a:cs typeface="Calibri" panose="020F0502020204030204" pitchFamily="34" charset="0"/>
              </a:rPr>
              <a:t>PD </a:t>
            </a:r>
            <a:r>
              <a:rPr lang="en-US" sz="1700" i="1" dirty="0">
                <a:highlight>
                  <a:schemeClr val="lt1"/>
                </a:highlight>
                <a:latin typeface="Calibri" panose="020F0502020204030204" pitchFamily="34" charset="0"/>
                <a:cs typeface="Calibri" panose="020F0502020204030204" pitchFamily="34" charset="0"/>
              </a:rPr>
              <a:t>process and, following a subsequent 30 day public notice, the SAP </a:t>
            </a:r>
            <a:r>
              <a:rPr lang="en-US" sz="1700" i="1" dirty="0" smtClean="0">
                <a:highlight>
                  <a:schemeClr val="lt1"/>
                </a:highlight>
                <a:latin typeface="Calibri" panose="020F0502020204030204" pitchFamily="34" charset="0"/>
                <a:cs typeface="Calibri" panose="020F0502020204030204" pitchFamily="34" charset="0"/>
              </a:rPr>
              <a:t>is required to review </a:t>
            </a:r>
            <a:r>
              <a:rPr lang="en-US" sz="1700" i="1" dirty="0">
                <a:highlight>
                  <a:schemeClr val="lt1"/>
                </a:highlight>
                <a:latin typeface="Calibri" panose="020F0502020204030204" pitchFamily="34" charset="0"/>
                <a:cs typeface="Calibri" panose="020F0502020204030204" pitchFamily="34" charset="0"/>
              </a:rPr>
              <a:t>an application for </a:t>
            </a:r>
            <a:r>
              <a:rPr lang="en-US" sz="1700" i="1" dirty="0" smtClean="0">
                <a:highlight>
                  <a:schemeClr val="lt1"/>
                </a:highlight>
                <a:latin typeface="Calibri" panose="020F0502020204030204" pitchFamily="34" charset="0"/>
                <a:cs typeface="Calibri" panose="020F0502020204030204" pitchFamily="34" charset="0"/>
              </a:rPr>
              <a:t>consistency </a:t>
            </a:r>
            <a:r>
              <a:rPr lang="en-US" sz="1700" i="1" dirty="0">
                <a:highlight>
                  <a:schemeClr val="lt1"/>
                </a:highlight>
                <a:latin typeface="Calibri" panose="020F0502020204030204" pitchFamily="34" charset="0"/>
                <a:cs typeface="Calibri" panose="020F0502020204030204" pitchFamily="34" charset="0"/>
              </a:rPr>
              <a:t>with the pursuit of the marine fisheries at their next regularly scheduled meeting. </a:t>
            </a:r>
            <a:endParaRPr sz="1700" i="1"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
          <p:cNvSpPr txBox="1">
            <a:spLocks noGrp="1"/>
          </p:cNvSpPr>
          <p:nvPr>
            <p:ph type="title"/>
          </p:nvPr>
        </p:nvSpPr>
        <p:spPr>
          <a:xfrm>
            <a:off x="587282" y="220778"/>
            <a:ext cx="6863719" cy="130386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u="sng" dirty="0" smtClean="0">
                <a:latin typeface="+mn-lt"/>
              </a:rPr>
              <a:t>CRMC Notification</a:t>
            </a:r>
            <a:r>
              <a:rPr lang="en-US" dirty="0" smtClean="0"/>
              <a:t> </a:t>
            </a:r>
            <a:r>
              <a:rPr lang="en-US" dirty="0"/>
              <a:t>(</a:t>
            </a:r>
            <a:r>
              <a:rPr lang="en-US" dirty="0" err="1"/>
              <a:t>con’t</a:t>
            </a:r>
            <a:r>
              <a:rPr lang="en-US" dirty="0"/>
              <a:t>)</a:t>
            </a:r>
            <a:endParaRPr dirty="0"/>
          </a:p>
        </p:txBody>
      </p:sp>
      <p:sp>
        <p:nvSpPr>
          <p:cNvPr id="121" name="Google Shape;121;p2"/>
          <p:cNvSpPr txBox="1">
            <a:spLocks noGrp="1"/>
          </p:cNvSpPr>
          <p:nvPr>
            <p:ph idx="1"/>
          </p:nvPr>
        </p:nvSpPr>
        <p:spPr>
          <a:xfrm>
            <a:off x="734505" y="1657161"/>
            <a:ext cx="10515600" cy="4599238"/>
          </a:xfrm>
          <a:prstGeom prst="rect">
            <a:avLst/>
          </a:prstGeom>
          <a:noFill/>
          <a:ln>
            <a:noFill/>
          </a:ln>
        </p:spPr>
        <p:txBody>
          <a:bodyPr spcFirstLastPara="1" wrap="square" lIns="91425" tIns="45700" rIns="91425" bIns="45700" anchor="t" anchorCtr="0">
            <a:normAutofit fontScale="77500" lnSpcReduction="20000"/>
          </a:bodyPr>
          <a:lstStyle/>
          <a:p>
            <a:pPr marL="0" lvl="0" indent="0" algn="l" rtl="0">
              <a:lnSpc>
                <a:spcPct val="90000"/>
              </a:lnSpc>
              <a:spcBef>
                <a:spcPts val="0"/>
              </a:spcBef>
              <a:spcAft>
                <a:spcPts val="0"/>
              </a:spcAft>
              <a:buClr>
                <a:schemeClr val="dk1"/>
              </a:buClr>
              <a:buSzPct val="100000"/>
              <a:buNone/>
            </a:pPr>
            <a:r>
              <a:rPr lang="en-US" b="1" u="sng" dirty="0">
                <a:cs typeface="Calibri" panose="020F0502020204030204" pitchFamily="34" charset="0"/>
              </a:rPr>
              <a:t>PD Notification and </a:t>
            </a:r>
            <a:r>
              <a:rPr lang="en-US" b="1" u="sng" dirty="0" smtClean="0">
                <a:cs typeface="Calibri" panose="020F0502020204030204" pitchFamily="34" charset="0"/>
              </a:rPr>
              <a:t>Timing:</a:t>
            </a:r>
            <a:endParaRPr u="sng" dirty="0">
              <a:cs typeface="Calibri" panose="020F0502020204030204" pitchFamily="34" charset="0"/>
            </a:endParaRPr>
          </a:p>
          <a:p>
            <a:pPr marL="685800" lvl="1" indent="-194309" algn="l" rtl="0">
              <a:lnSpc>
                <a:spcPct val="90000"/>
              </a:lnSpc>
              <a:spcBef>
                <a:spcPts val="500"/>
              </a:spcBef>
              <a:spcAft>
                <a:spcPts val="0"/>
              </a:spcAft>
              <a:buClr>
                <a:schemeClr val="dk1"/>
              </a:buClr>
              <a:buSzPct val="100000"/>
              <a:buChar char="•"/>
            </a:pPr>
            <a:r>
              <a:rPr lang="en-US" dirty="0">
                <a:cs typeface="Calibri" panose="020F0502020204030204" pitchFamily="34" charset="0"/>
              </a:rPr>
              <a:t>Minimum 30 days before the scheduled date of the </a:t>
            </a:r>
            <a:r>
              <a:rPr lang="en-US" dirty="0" smtClean="0">
                <a:cs typeface="Calibri" panose="020F0502020204030204" pitchFamily="34" charset="0"/>
              </a:rPr>
              <a:t>meeting</a:t>
            </a:r>
            <a:endParaRPr dirty="0">
              <a:cs typeface="Calibri" panose="020F0502020204030204" pitchFamily="34" charset="0"/>
            </a:endParaRPr>
          </a:p>
          <a:p>
            <a:pPr marL="685800" lvl="1" indent="-194309" algn="l" rtl="0">
              <a:lnSpc>
                <a:spcPct val="90000"/>
              </a:lnSpc>
              <a:spcBef>
                <a:spcPts val="500"/>
              </a:spcBef>
              <a:spcAft>
                <a:spcPts val="0"/>
              </a:spcAft>
              <a:buClr>
                <a:schemeClr val="dk1"/>
              </a:buClr>
              <a:buSzPct val="100000"/>
              <a:buChar char="•"/>
            </a:pPr>
            <a:r>
              <a:rPr lang="en-US" dirty="0">
                <a:cs typeface="Calibri" panose="020F0502020204030204" pitchFamily="34" charset="0"/>
              </a:rPr>
              <a:t>Minimum notification </a:t>
            </a:r>
            <a:r>
              <a:rPr lang="en-US" dirty="0" smtClean="0">
                <a:cs typeface="Calibri" panose="020F0502020204030204" pitchFamily="34" charset="0"/>
              </a:rPr>
              <a:t>includes: </a:t>
            </a:r>
            <a:endParaRPr dirty="0">
              <a:cs typeface="Calibri" panose="020F0502020204030204" pitchFamily="34" charset="0"/>
            </a:endParaRPr>
          </a:p>
          <a:p>
            <a:pPr marL="1143000" lvl="2" indent="-200025" algn="l" rtl="0">
              <a:lnSpc>
                <a:spcPct val="90000"/>
              </a:lnSpc>
              <a:spcBef>
                <a:spcPts val="500"/>
              </a:spcBef>
              <a:spcAft>
                <a:spcPts val="0"/>
              </a:spcAft>
              <a:buClr>
                <a:schemeClr val="dk1"/>
              </a:buClr>
              <a:buSzPct val="100000"/>
              <a:buChar char="•"/>
            </a:pPr>
            <a:r>
              <a:rPr lang="en-US" sz="2400" dirty="0">
                <a:cs typeface="Calibri" panose="020F0502020204030204" pitchFamily="34" charset="0"/>
              </a:rPr>
              <a:t>Property </a:t>
            </a:r>
            <a:r>
              <a:rPr lang="en-US" sz="2400" dirty="0" smtClean="0">
                <a:cs typeface="Calibri" panose="020F0502020204030204" pitchFamily="34" charset="0"/>
              </a:rPr>
              <a:t>owners within </a:t>
            </a:r>
            <a:r>
              <a:rPr lang="en-US" sz="2400" dirty="0">
                <a:cs typeface="Calibri" panose="020F0502020204030204" pitchFamily="34" charset="0"/>
              </a:rPr>
              <a:t>1,000 </a:t>
            </a:r>
            <a:r>
              <a:rPr lang="en-US" sz="2400" dirty="0" err="1">
                <a:cs typeface="Calibri" panose="020F0502020204030204" pitchFamily="34" charset="0"/>
              </a:rPr>
              <a:t>ft</a:t>
            </a:r>
            <a:endParaRPr sz="2400" dirty="0">
              <a:cs typeface="Calibri" panose="020F0502020204030204" pitchFamily="34" charset="0"/>
            </a:endParaRPr>
          </a:p>
          <a:p>
            <a:pPr marL="1143000" lvl="2" indent="-190182" algn="l" rtl="0">
              <a:lnSpc>
                <a:spcPct val="90000"/>
              </a:lnSpc>
              <a:spcBef>
                <a:spcPts val="500"/>
              </a:spcBef>
              <a:spcAft>
                <a:spcPts val="0"/>
              </a:spcAft>
              <a:buSzPct val="90000"/>
              <a:buChar char="•"/>
            </a:pPr>
            <a:r>
              <a:rPr lang="en-US" sz="2400" dirty="0">
                <a:cs typeface="Calibri" panose="020F0502020204030204" pitchFamily="34" charset="0"/>
              </a:rPr>
              <a:t>Aquaculture leaseholders within 1,000 </a:t>
            </a:r>
            <a:r>
              <a:rPr lang="en-US" sz="2400" dirty="0" err="1">
                <a:cs typeface="Calibri" panose="020F0502020204030204" pitchFamily="34" charset="0"/>
              </a:rPr>
              <a:t>ft</a:t>
            </a:r>
            <a:endParaRPr sz="2400" dirty="0">
              <a:cs typeface="Calibri" panose="020F0502020204030204" pitchFamily="34" charset="0"/>
            </a:endParaRPr>
          </a:p>
          <a:p>
            <a:pPr marL="1143000" lvl="2" indent="-200025" algn="l" rtl="0">
              <a:lnSpc>
                <a:spcPct val="90000"/>
              </a:lnSpc>
              <a:spcBef>
                <a:spcPts val="500"/>
              </a:spcBef>
              <a:spcAft>
                <a:spcPts val="0"/>
              </a:spcAft>
              <a:buClr>
                <a:schemeClr val="dk1"/>
              </a:buClr>
              <a:buSzPct val="100000"/>
              <a:buChar char="•"/>
            </a:pPr>
            <a:r>
              <a:rPr lang="en-US" sz="2400" dirty="0">
                <a:cs typeface="Calibri" panose="020F0502020204030204" pitchFamily="34" charset="0"/>
              </a:rPr>
              <a:t>Municipality(</a:t>
            </a:r>
            <a:r>
              <a:rPr lang="en-US" sz="2400" dirty="0" err="1">
                <a:cs typeface="Calibri" panose="020F0502020204030204" pitchFamily="34" charset="0"/>
              </a:rPr>
              <a:t>ies</a:t>
            </a:r>
            <a:r>
              <a:rPr lang="en-US" sz="2400" dirty="0">
                <a:cs typeface="Calibri" panose="020F0502020204030204" pitchFamily="34" charset="0"/>
              </a:rPr>
              <a:t>)</a:t>
            </a:r>
            <a:endParaRPr sz="2400" dirty="0">
              <a:cs typeface="Calibri" panose="020F0502020204030204" pitchFamily="34" charset="0"/>
            </a:endParaRPr>
          </a:p>
          <a:p>
            <a:pPr marL="1143000" lvl="2" indent="-200025" algn="l" rtl="0">
              <a:lnSpc>
                <a:spcPct val="90000"/>
              </a:lnSpc>
              <a:spcBef>
                <a:spcPts val="500"/>
              </a:spcBef>
              <a:spcAft>
                <a:spcPts val="0"/>
              </a:spcAft>
              <a:buClr>
                <a:schemeClr val="dk1"/>
              </a:buClr>
              <a:buSzPct val="100000"/>
              <a:buChar char="•"/>
            </a:pPr>
            <a:r>
              <a:rPr lang="en-US" sz="2400" dirty="0">
                <a:cs typeface="Calibri" panose="020F0502020204030204" pitchFamily="34" charset="0"/>
              </a:rPr>
              <a:t>CRMC Aquaculture </a:t>
            </a:r>
            <a:r>
              <a:rPr lang="en-US" sz="2400" dirty="0" err="1">
                <a:cs typeface="Calibri" panose="020F0502020204030204" pitchFamily="34" charset="0"/>
              </a:rPr>
              <a:t>Listserve</a:t>
            </a:r>
            <a:r>
              <a:rPr lang="en-US" sz="2400" dirty="0">
                <a:cs typeface="Calibri" panose="020F0502020204030204" pitchFamily="34" charset="0"/>
              </a:rPr>
              <a:t> </a:t>
            </a:r>
            <a:r>
              <a:rPr lang="en-US" dirty="0">
                <a:cs typeface="Calibri" panose="020F0502020204030204" pitchFamily="34" charset="0"/>
              </a:rPr>
              <a:t/>
            </a:r>
            <a:br>
              <a:rPr lang="en-US" dirty="0">
                <a:cs typeface="Calibri" panose="020F0502020204030204" pitchFamily="34" charset="0"/>
              </a:rPr>
            </a:br>
            <a:endParaRPr dirty="0">
              <a:cs typeface="Calibri" panose="020F0502020204030204" pitchFamily="34" charset="0"/>
            </a:endParaRPr>
          </a:p>
          <a:p>
            <a:pPr marL="0" lvl="0" indent="0" algn="l" rtl="0">
              <a:lnSpc>
                <a:spcPct val="90000"/>
              </a:lnSpc>
              <a:spcBef>
                <a:spcPts val="1000"/>
              </a:spcBef>
              <a:spcAft>
                <a:spcPts val="0"/>
              </a:spcAft>
              <a:buClr>
                <a:schemeClr val="dk1"/>
              </a:buClr>
              <a:buSzPct val="100000"/>
              <a:buNone/>
            </a:pPr>
            <a:r>
              <a:rPr lang="en-US" b="1" u="sng" dirty="0" smtClean="0">
                <a:cs typeface="Calibri" panose="020F0502020204030204" pitchFamily="34" charset="0"/>
              </a:rPr>
              <a:t>Other resources CRMC </a:t>
            </a:r>
            <a:r>
              <a:rPr lang="en-US" b="1" u="sng" dirty="0">
                <a:cs typeface="Calibri" panose="020F0502020204030204" pitchFamily="34" charset="0"/>
              </a:rPr>
              <a:t>is </a:t>
            </a:r>
            <a:r>
              <a:rPr lang="en-US" b="1" u="sng" dirty="0" smtClean="0">
                <a:cs typeface="Calibri" panose="020F0502020204030204" pitchFamily="34" charset="0"/>
              </a:rPr>
              <a:t>working on for applicants and the public:</a:t>
            </a:r>
            <a:endParaRPr u="sng" dirty="0">
              <a:cs typeface="Calibri" panose="020F0502020204030204" pitchFamily="34" charset="0"/>
            </a:endParaRPr>
          </a:p>
          <a:p>
            <a:pPr marL="685800" lvl="1" indent="-212239" algn="l" rtl="0">
              <a:lnSpc>
                <a:spcPct val="90000"/>
              </a:lnSpc>
              <a:spcBef>
                <a:spcPts val="500"/>
              </a:spcBef>
              <a:spcAft>
                <a:spcPts val="0"/>
              </a:spcAft>
              <a:buClr>
                <a:schemeClr val="dk1"/>
              </a:buClr>
              <a:buSzPct val="100000"/>
              <a:buChar char="•"/>
            </a:pPr>
            <a:r>
              <a:rPr lang="en-US" sz="2764" b="1" dirty="0">
                <a:cs typeface="Calibri" panose="020F0502020204030204" pitchFamily="34" charset="0"/>
              </a:rPr>
              <a:t>A public aquaculture online permit database where anyone can:</a:t>
            </a:r>
            <a:endParaRPr sz="2764" b="1" dirty="0">
              <a:cs typeface="Calibri" panose="020F0502020204030204" pitchFamily="34" charset="0"/>
            </a:endParaRPr>
          </a:p>
          <a:p>
            <a:pPr marL="1143000" lvl="2" indent="-220812" algn="l" rtl="0">
              <a:lnSpc>
                <a:spcPct val="90000"/>
              </a:lnSpc>
              <a:spcBef>
                <a:spcPts val="500"/>
              </a:spcBef>
              <a:spcAft>
                <a:spcPts val="0"/>
              </a:spcAft>
              <a:buSzPct val="91540"/>
              <a:buChar char="•"/>
            </a:pPr>
            <a:r>
              <a:rPr lang="en-US" sz="2364" dirty="0">
                <a:cs typeface="Calibri" panose="020F0502020204030204" pitchFamily="34" charset="0"/>
              </a:rPr>
              <a:t>Lookup or find out about a pending or past aquaculture application; and </a:t>
            </a:r>
            <a:endParaRPr sz="2364" dirty="0">
              <a:cs typeface="Calibri" panose="020F0502020204030204" pitchFamily="34" charset="0"/>
            </a:endParaRPr>
          </a:p>
          <a:p>
            <a:pPr marL="1143000" lvl="2" indent="-217954" algn="l" rtl="0">
              <a:lnSpc>
                <a:spcPct val="90000"/>
              </a:lnSpc>
              <a:spcBef>
                <a:spcPts val="500"/>
              </a:spcBef>
              <a:spcAft>
                <a:spcPts val="0"/>
              </a:spcAft>
              <a:buClr>
                <a:schemeClr val="dk1"/>
              </a:buClr>
              <a:buSzPct val="100000"/>
              <a:buChar char="•"/>
            </a:pPr>
            <a:r>
              <a:rPr lang="en-US" sz="2364" dirty="0">
                <a:cs typeface="Calibri" panose="020F0502020204030204" pitchFamily="34" charset="0"/>
              </a:rPr>
              <a:t>Follow an application throughout the review </a:t>
            </a:r>
            <a:r>
              <a:rPr lang="en-US" sz="2364" dirty="0" smtClean="0">
                <a:cs typeface="Calibri" panose="020F0502020204030204" pitchFamily="34" charset="0"/>
              </a:rPr>
              <a:t>process</a:t>
            </a:r>
            <a:br>
              <a:rPr lang="en-US" sz="2364" dirty="0" smtClean="0">
                <a:cs typeface="Calibri" panose="020F0502020204030204" pitchFamily="34" charset="0"/>
              </a:rPr>
            </a:br>
            <a:endParaRPr sz="2364" dirty="0">
              <a:cs typeface="Calibri" panose="020F0502020204030204" pitchFamily="34" charset="0"/>
            </a:endParaRPr>
          </a:p>
          <a:p>
            <a:pPr lvl="1" indent="-217954">
              <a:buClr>
                <a:schemeClr val="dk1"/>
              </a:buClr>
              <a:buSzPct val="100000"/>
            </a:pPr>
            <a:r>
              <a:rPr lang="en-US" sz="2364" b="1" dirty="0" smtClean="0">
                <a:cs typeface="Calibri" panose="020F0502020204030204" pitchFamily="34" charset="0"/>
              </a:rPr>
              <a:t>SHELLFAST-RI</a:t>
            </a:r>
          </a:p>
          <a:p>
            <a:pPr lvl="2" indent="-217954">
              <a:buClr>
                <a:schemeClr val="dk1"/>
              </a:buClr>
              <a:buSzPct val="100000"/>
            </a:pPr>
            <a:r>
              <a:rPr lang="en-US" sz="2400" dirty="0" smtClean="0">
                <a:cs typeface="Calibri" panose="020F0502020204030204" pitchFamily="34" charset="0"/>
              </a:rPr>
              <a:t>an </a:t>
            </a:r>
            <a:r>
              <a:rPr lang="en-US" sz="2400" dirty="0">
                <a:cs typeface="Calibri" panose="020F0502020204030204" pitchFamily="34" charset="0"/>
              </a:rPr>
              <a:t>interactive GIS siting tool which can help an applicant identify all stakeholders and other required information within the 1000’ </a:t>
            </a:r>
            <a:r>
              <a:rPr lang="en-US" sz="2400" dirty="0" smtClean="0">
                <a:cs typeface="Calibri" panose="020F0502020204030204" pitchFamily="34" charset="0"/>
              </a:rPr>
              <a:t>Contiguous </a:t>
            </a:r>
            <a:r>
              <a:rPr lang="en-US" sz="2400" dirty="0">
                <a:cs typeface="Calibri" panose="020F0502020204030204" pitchFamily="34" charset="0"/>
              </a:rPr>
              <a:t>A</a:t>
            </a:r>
            <a:r>
              <a:rPr lang="en-US" sz="2400" dirty="0" smtClean="0">
                <a:cs typeface="Calibri" panose="020F0502020204030204" pitchFamily="34" charset="0"/>
              </a:rPr>
              <a:t>rea</a:t>
            </a:r>
            <a:r>
              <a:rPr lang="en-US" sz="2400" dirty="0">
                <a:cs typeface="Calibri" panose="020F0502020204030204" pitchFamily="34" charset="0"/>
              </a:rPr>
              <a:t>. This tool will help an applicant generate </a:t>
            </a:r>
            <a:r>
              <a:rPr lang="en-US" sz="2400" dirty="0" smtClean="0">
                <a:cs typeface="Calibri" panose="020F0502020204030204" pitchFamily="34" charset="0"/>
              </a:rPr>
              <a:t>a map of the notification range and property list as </a:t>
            </a:r>
            <a:r>
              <a:rPr lang="en-US" sz="2400" dirty="0">
                <a:cs typeface="Calibri" panose="020F0502020204030204" pitchFamily="34" charset="0"/>
              </a:rPr>
              <a:t>required by the new CRMC Aquaculture Application checklist.</a:t>
            </a:r>
            <a:endParaRPr sz="2400" dirty="0">
              <a:cs typeface="Calibri" panose="020F0502020204030204" pitchFamily="34" charset="0"/>
            </a:endParaRPr>
          </a:p>
          <a:p>
            <a:pPr marL="228600" lvl="0" indent="-50800" algn="l" rtl="0">
              <a:lnSpc>
                <a:spcPct val="90000"/>
              </a:lnSpc>
              <a:spcBef>
                <a:spcPts val="1000"/>
              </a:spcBef>
              <a:spcAft>
                <a:spcPts val="0"/>
              </a:spcAft>
              <a:buClr>
                <a:schemeClr val="dk1"/>
              </a:buClr>
              <a:buSzPct val="122700"/>
              <a:buNone/>
            </a:pPr>
            <a:endParaRPr sz="24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1116e63ad24_2_14"/>
          <p:cNvSpPr txBox="1">
            <a:spLocks noGrp="1"/>
          </p:cNvSpPr>
          <p:nvPr>
            <p:ph type="title"/>
          </p:nvPr>
        </p:nvSpPr>
        <p:spPr>
          <a:xfrm>
            <a:off x="520148" y="333320"/>
            <a:ext cx="10515600" cy="1325563"/>
          </a:xfrm>
          <a:prstGeom prst="rect">
            <a:avLst/>
          </a:prstGeom>
        </p:spPr>
        <p:txBody>
          <a:bodyPr spcFirstLastPara="1" wrap="square" lIns="91425" tIns="45700" rIns="91425" bIns="45700" anchor="ctr" anchorCtr="0">
            <a:normAutofit fontScale="90000"/>
          </a:bodyPr>
          <a:lstStyle/>
          <a:p>
            <a:pPr algn="l">
              <a:spcBef>
                <a:spcPts val="0"/>
              </a:spcBef>
            </a:pPr>
            <a:r>
              <a:rPr lang="en-US" b="1" dirty="0" smtClean="0">
                <a:latin typeface="+mn-lt"/>
              </a:rPr>
              <a:t>Demonstration of siting tool </a:t>
            </a:r>
            <a:r>
              <a:rPr lang="en-US" b="1" dirty="0">
                <a:latin typeface="+mn-lt"/>
              </a:rPr>
              <a:t>for </a:t>
            </a:r>
            <a:r>
              <a:rPr lang="en-US" b="1" dirty="0" smtClean="0">
                <a:latin typeface="+mn-lt"/>
              </a:rPr>
              <a:t>landowner notification within the 1000’ “Contiguous Area”</a:t>
            </a:r>
            <a:endParaRPr b="1" dirty="0">
              <a:latin typeface="+mn-lt"/>
            </a:endParaRPr>
          </a:p>
        </p:txBody>
      </p:sp>
      <p:sp>
        <p:nvSpPr>
          <p:cNvPr id="127" name="Google Shape;127;g1116e63ad24_2_14"/>
          <p:cNvSpPr txBox="1">
            <a:spLocks noGrp="1"/>
          </p:cNvSpPr>
          <p:nvPr>
            <p:ph idx="1"/>
          </p:nvPr>
        </p:nvSpPr>
        <p:spPr>
          <a:xfrm>
            <a:off x="642796" y="1584356"/>
            <a:ext cx="10764570" cy="5078994"/>
          </a:xfrm>
          <a:prstGeom prst="rect">
            <a:avLst/>
          </a:prstGeom>
        </p:spPr>
        <p:txBody>
          <a:bodyPr spcFirstLastPara="1" wrap="square" lIns="91425" tIns="45700" rIns="91425" bIns="45700" anchor="t" anchorCtr="0">
            <a:normAutofit fontScale="70000" lnSpcReduction="20000"/>
          </a:bodyPr>
          <a:lstStyle/>
          <a:p>
            <a:pPr marL="0" indent="0" algn="ctr">
              <a:buNone/>
            </a:pPr>
            <a:r>
              <a:rPr lang="en-US" b="1" dirty="0"/>
              <a:t>(Draft) Bay SAMP Constraints Maps Siting Tool</a:t>
            </a:r>
            <a:endParaRPr lang="en-US" dirty="0" smtClean="0"/>
          </a:p>
          <a:p>
            <a:pPr marL="0" indent="0">
              <a:buNone/>
            </a:pPr>
            <a:r>
              <a:rPr lang="en-US" u="sng" dirty="0" smtClean="0">
                <a:hlinkClick r:id="rId3"/>
              </a:rPr>
              <a:t>https</a:t>
            </a:r>
            <a:r>
              <a:rPr lang="en-US" u="sng" dirty="0" smtClean="0">
                <a:hlinkClick r:id="rId3"/>
              </a:rPr>
              <a:t>://</a:t>
            </a:r>
            <a:r>
              <a:rPr lang="en-US" u="sng" dirty="0" smtClean="0">
                <a:hlinkClick r:id="rId3"/>
              </a:rPr>
              <a:t>crc-uri.maps.arcgis.com/apps/webappviewer/index.html?id=10964485b21641dcaa1f2b2509183266</a:t>
            </a:r>
            <a:endParaRPr lang="en-US" u="sng" dirty="0" smtClean="0"/>
          </a:p>
          <a:p>
            <a:pPr marL="0" indent="0">
              <a:buNone/>
            </a:pPr>
            <a:endParaRPr lang="en-US" dirty="0" smtClean="0"/>
          </a:p>
          <a:p>
            <a:pPr marL="0" lvl="0" indent="0">
              <a:lnSpc>
                <a:spcPct val="120000"/>
              </a:lnSpc>
              <a:spcBef>
                <a:spcPts val="0"/>
              </a:spcBef>
              <a:spcAft>
                <a:spcPts val="1200"/>
              </a:spcAft>
              <a:buNone/>
            </a:pPr>
            <a:r>
              <a:rPr lang="en-US" dirty="0"/>
              <a:t>Draft siting tool can be found on the Bay SAMP Hard Constraints Map:</a:t>
            </a:r>
            <a:endParaRPr lang="en-US" dirty="0"/>
          </a:p>
          <a:p>
            <a:pPr>
              <a:lnSpc>
                <a:spcPct val="120000"/>
              </a:lnSpc>
              <a:spcBef>
                <a:spcPts val="0"/>
              </a:spcBef>
              <a:spcAft>
                <a:spcPts val="1200"/>
              </a:spcAft>
            </a:pPr>
            <a:r>
              <a:rPr lang="en-US" b="1" dirty="0" smtClean="0"/>
              <a:t>Step 1</a:t>
            </a:r>
            <a:r>
              <a:rPr lang="en-US" dirty="0" smtClean="0"/>
              <a:t>: Click the “draw mode” icon in the Landowner Notification box on the home screen of the Hard Constraints Map.</a:t>
            </a:r>
          </a:p>
          <a:p>
            <a:pPr>
              <a:lnSpc>
                <a:spcPct val="120000"/>
              </a:lnSpc>
              <a:spcBef>
                <a:spcPts val="0"/>
              </a:spcBef>
              <a:spcAft>
                <a:spcPts val="1200"/>
              </a:spcAft>
            </a:pPr>
            <a:r>
              <a:rPr lang="en-US" b="1" dirty="0" smtClean="0"/>
              <a:t>Step 2</a:t>
            </a:r>
            <a:r>
              <a:rPr lang="en-US" dirty="0" smtClean="0"/>
              <a:t>: Draw a proposed </a:t>
            </a:r>
            <a:r>
              <a:rPr lang="en-US" dirty="0" smtClean="0"/>
              <a:t>lease on </a:t>
            </a:r>
            <a:r>
              <a:rPr lang="en-US" dirty="0" smtClean="0"/>
              <a:t>the map with the drawing tool and</a:t>
            </a:r>
            <a:r>
              <a:rPr lang="en-US" dirty="0"/>
              <a:t> </a:t>
            </a:r>
            <a:r>
              <a:rPr lang="en-US" dirty="0" smtClean="0"/>
              <a:t>the program will auto-generate the 1000’ area around the site with a yellow line.</a:t>
            </a:r>
          </a:p>
          <a:p>
            <a:pPr>
              <a:lnSpc>
                <a:spcPct val="120000"/>
              </a:lnSpc>
              <a:spcBef>
                <a:spcPts val="0"/>
              </a:spcBef>
              <a:spcAft>
                <a:spcPts val="1200"/>
              </a:spcAft>
            </a:pPr>
            <a:r>
              <a:rPr lang="en-US" b="1" dirty="0" smtClean="0"/>
              <a:t>Step 3</a:t>
            </a:r>
            <a:r>
              <a:rPr lang="en-US" dirty="0" smtClean="0"/>
              <a:t>: Identify properties, aquaculture leases, and other necessary information within the 1000’ Contiguous Area.</a:t>
            </a:r>
          </a:p>
          <a:p>
            <a:r>
              <a:rPr lang="en-US" b="1" dirty="0" smtClean="0"/>
              <a:t>Step 4</a:t>
            </a:r>
            <a:r>
              <a:rPr lang="en-US" dirty="0" smtClean="0"/>
              <a:t>: Bring property list to town for confirmation of accurate contact information and to CRMC to verify aquaculture leaseholder contact information.</a:t>
            </a:r>
            <a:endParaRPr lang="en-US" dirty="0"/>
          </a:p>
          <a:p>
            <a:pPr marL="0" lvl="0" indent="0" algn="l" rtl="0">
              <a:spcBef>
                <a:spcPts val="1000"/>
              </a:spcBef>
              <a:spcAft>
                <a:spcPts val="0"/>
              </a:spcAft>
              <a:buNone/>
            </a:pPr>
            <a:endParaRPr lang="en-US" dirty="0" smtClean="0"/>
          </a:p>
          <a:p>
            <a:endParaRPr lang="en-US" dirty="0"/>
          </a:p>
          <a:p>
            <a:pPr marL="0" lvl="0" indent="0" algn="l" rtl="0">
              <a:spcBef>
                <a:spcPts val="1000"/>
              </a:spcBef>
              <a:spcAft>
                <a:spcPts val="0"/>
              </a:spcAft>
              <a:buNone/>
            </a:pPr>
            <a:endParaRP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g1116e63ad24_2_0"/>
          <p:cNvSpPr txBox="1">
            <a:spLocks noGrp="1"/>
          </p:cNvSpPr>
          <p:nvPr>
            <p:ph type="title"/>
          </p:nvPr>
        </p:nvSpPr>
        <p:spPr>
          <a:xfrm>
            <a:off x="544394" y="352964"/>
            <a:ext cx="10515600" cy="1880301"/>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sz="4000" b="1" dirty="0" smtClean="0">
                <a:latin typeface="+mn-lt"/>
              </a:rPr>
              <a:t>CRMC Aquaculture Application Revision: Defining the “Contiguous Area(s)” for notification and identification of necessary information</a:t>
            </a:r>
            <a:endParaRPr sz="4000" b="1" dirty="0">
              <a:latin typeface="+mn-lt"/>
            </a:endParaRPr>
          </a:p>
        </p:txBody>
      </p:sp>
      <p:sp>
        <p:nvSpPr>
          <p:cNvPr id="103" name="Google Shape;103;g1116e63ad24_2_0"/>
          <p:cNvSpPr txBox="1">
            <a:spLocks noGrp="1"/>
          </p:cNvSpPr>
          <p:nvPr>
            <p:ph idx="1"/>
          </p:nvPr>
        </p:nvSpPr>
        <p:spPr>
          <a:xfrm>
            <a:off x="699715" y="2392292"/>
            <a:ext cx="10046200" cy="3984654"/>
          </a:xfrm>
          <a:prstGeom prst="rect">
            <a:avLst/>
          </a:prstGeom>
        </p:spPr>
        <p:txBody>
          <a:bodyPr spcFirstLastPara="1" wrap="square" lIns="91425" tIns="45700" rIns="91425" bIns="45700" anchor="t" anchorCtr="0">
            <a:noAutofit/>
          </a:bodyPr>
          <a:lstStyle/>
          <a:p>
            <a:pPr marL="0" lvl="0" indent="0">
              <a:lnSpc>
                <a:spcPct val="100000"/>
              </a:lnSpc>
              <a:spcBef>
                <a:spcPts val="0"/>
              </a:spcBef>
              <a:spcAft>
                <a:spcPts val="1200"/>
              </a:spcAft>
              <a:buNone/>
            </a:pPr>
            <a:r>
              <a:rPr lang="en-US" sz="2000" b="1" u="sng" dirty="0" smtClean="0"/>
              <a:t>Existing Category </a:t>
            </a:r>
            <a:r>
              <a:rPr lang="en-US" sz="2000" b="1" u="sng" dirty="0"/>
              <a:t>B </a:t>
            </a:r>
            <a:r>
              <a:rPr lang="en-US" sz="2000" b="1" u="sng" dirty="0" smtClean="0"/>
              <a:t>Application </a:t>
            </a:r>
            <a:r>
              <a:rPr lang="en-US" sz="2000" b="1" u="sng" dirty="0" smtClean="0"/>
              <a:t>Requirements:</a:t>
            </a:r>
            <a:endParaRPr lang="en-US" sz="2000" b="1" dirty="0" smtClean="0"/>
          </a:p>
          <a:p>
            <a:pPr marL="0" lvl="0" indent="0">
              <a:lnSpc>
                <a:spcPct val="100000"/>
              </a:lnSpc>
              <a:spcBef>
                <a:spcPts val="0"/>
              </a:spcBef>
              <a:buNone/>
            </a:pPr>
            <a:r>
              <a:rPr lang="en-US" sz="2000" i="1" dirty="0" smtClean="0"/>
              <a:t>“</a:t>
            </a:r>
            <a:r>
              <a:rPr lang="en-US" sz="2000" i="1" dirty="0"/>
              <a:t>Provide such other information as may be necessary for </a:t>
            </a:r>
            <a:r>
              <a:rPr lang="en-US" sz="2000" i="1" dirty="0" smtClean="0"/>
              <a:t>the</a:t>
            </a:r>
            <a:r>
              <a:rPr lang="en-US" sz="2000" i="1" dirty="0"/>
              <a:t> </a:t>
            </a:r>
            <a:r>
              <a:rPr lang="en-US" sz="2000" i="1" dirty="0" smtClean="0"/>
              <a:t>Council </a:t>
            </a:r>
            <a:r>
              <a:rPr lang="en-US" sz="2000" i="1" dirty="0"/>
              <a:t>to </a:t>
            </a:r>
            <a:r>
              <a:rPr lang="en-US" sz="2000" i="1" dirty="0" smtClean="0"/>
              <a:t>determine</a:t>
            </a:r>
            <a:r>
              <a:rPr lang="en-US" sz="2000" i="1" dirty="0"/>
              <a:t>:</a:t>
            </a:r>
            <a:endParaRPr sz="2000" i="1" dirty="0"/>
          </a:p>
          <a:p>
            <a:pPr marL="457200" lvl="1" indent="0">
              <a:lnSpc>
                <a:spcPct val="100000"/>
              </a:lnSpc>
              <a:spcBef>
                <a:spcPts val="600"/>
              </a:spcBef>
              <a:buClr>
                <a:schemeClr val="dk1"/>
              </a:buClr>
              <a:buSzPct val="39285"/>
              <a:buFont typeface="Arial"/>
              <a:buNone/>
            </a:pPr>
            <a:r>
              <a:rPr lang="en-US" sz="2000" i="1" dirty="0" smtClean="0"/>
              <a:t>(AA) The compatibility of the proposal with other existing and potential uses of the area </a:t>
            </a:r>
            <a:r>
              <a:rPr lang="en-US" sz="2000" b="1" i="1" dirty="0" smtClean="0">
                <a:solidFill>
                  <a:srgbClr val="0070C0"/>
                </a:solidFill>
              </a:rPr>
              <a:t>and areas contiguous to it</a:t>
            </a:r>
            <a:r>
              <a:rPr lang="en-US" sz="2000" i="1" dirty="0" smtClean="0"/>
              <a:t>, including navigation, recreation, and fisheries;”</a:t>
            </a:r>
            <a:r>
              <a:rPr lang="en-US" sz="2000" i="1" u="sng" dirty="0" smtClean="0"/>
              <a:t> </a:t>
            </a:r>
            <a:r>
              <a:rPr lang="en-US" sz="1200" i="1" u="sng" dirty="0" smtClean="0"/>
              <a:t/>
            </a:r>
            <a:br>
              <a:rPr lang="en-US" sz="1200" i="1" u="sng" dirty="0" smtClean="0"/>
            </a:br>
            <a:endParaRPr lang="en-US" sz="1200" i="1" u="sng" dirty="0" smtClean="0"/>
          </a:p>
          <a:p>
            <a:pPr marL="914400" lvl="2" indent="0">
              <a:lnSpc>
                <a:spcPct val="100000"/>
              </a:lnSpc>
              <a:spcBef>
                <a:spcPts val="0"/>
              </a:spcBef>
              <a:spcAft>
                <a:spcPts val="1200"/>
              </a:spcAft>
              <a:buNone/>
            </a:pPr>
            <a:r>
              <a:rPr lang="en-US" sz="1800" b="1" dirty="0" smtClean="0"/>
              <a:t>- For the purposes of an aquaculture application, the </a:t>
            </a:r>
            <a:r>
              <a:rPr lang="en-US" sz="1800" b="1" dirty="0"/>
              <a:t>“area(s) contiguous” to a proposal </a:t>
            </a:r>
            <a:r>
              <a:rPr lang="en-US" sz="1800" b="1" dirty="0" smtClean="0"/>
              <a:t>is, </a:t>
            </a:r>
            <a:r>
              <a:rPr lang="en-US" sz="1800" b="1" dirty="0"/>
              <a:t>at minimum, the area within 1000’ of the project’s boundaries</a:t>
            </a:r>
            <a:r>
              <a:rPr lang="en-US" sz="1800" b="1" dirty="0" smtClean="0"/>
              <a:t>. </a:t>
            </a:r>
          </a:p>
          <a:p>
            <a:pPr marL="914400" lvl="2" indent="0">
              <a:lnSpc>
                <a:spcPct val="100000"/>
              </a:lnSpc>
              <a:spcBef>
                <a:spcPts val="0"/>
              </a:spcBef>
              <a:spcAft>
                <a:spcPts val="1200"/>
              </a:spcAft>
              <a:buNone/>
            </a:pPr>
            <a:r>
              <a:rPr lang="en-US" sz="1800" b="1" dirty="0" smtClean="0"/>
              <a:t>- CRMC will require the applicant to identity necessary information </a:t>
            </a:r>
            <a:r>
              <a:rPr lang="en-US" sz="1800" b="1" dirty="0"/>
              <a:t>within this area </a:t>
            </a:r>
            <a:r>
              <a:rPr lang="en-US" sz="1800" b="1" dirty="0" smtClean="0"/>
              <a:t>as described </a:t>
            </a:r>
            <a:r>
              <a:rPr lang="en-US" sz="1800" b="1" dirty="0"/>
              <a:t>in the following slides. </a:t>
            </a:r>
            <a:endParaRPr lang="en-US" sz="1800" b="1" dirty="0" smtClean="0"/>
          </a:p>
          <a:p>
            <a:pPr marL="914400" lvl="2" indent="0">
              <a:lnSpc>
                <a:spcPct val="100000"/>
              </a:lnSpc>
              <a:spcBef>
                <a:spcPts val="0"/>
              </a:spcBef>
              <a:spcAft>
                <a:spcPts val="1200"/>
              </a:spcAft>
              <a:buNone/>
            </a:pPr>
            <a:r>
              <a:rPr lang="en-US" sz="1800" b="1" dirty="0" smtClean="0"/>
              <a:t>- Other </a:t>
            </a:r>
            <a:r>
              <a:rPr lang="en-US" sz="1800" b="1" dirty="0"/>
              <a:t>existing </a:t>
            </a:r>
            <a:r>
              <a:rPr lang="en-US" sz="1800" b="1" dirty="0" smtClean="0"/>
              <a:t>RI CRMP (Red Book) regulations </a:t>
            </a:r>
            <a:r>
              <a:rPr lang="en-US" sz="1800" b="1" dirty="0"/>
              <a:t>in support </a:t>
            </a:r>
            <a:r>
              <a:rPr lang="en-US" sz="1800" b="1" dirty="0" smtClean="0"/>
              <a:t>of the information </a:t>
            </a:r>
            <a:r>
              <a:rPr lang="en-US" sz="1800" b="1" dirty="0"/>
              <a:t>requirements will be cited throughout the presentation as </a:t>
            </a:r>
            <a:r>
              <a:rPr lang="en-US" sz="1800" b="1" dirty="0" smtClean="0"/>
              <a:t>appropriate.</a:t>
            </a:r>
            <a:endParaRPr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1116e63ad24_2_8"/>
          <p:cNvSpPr txBox="1">
            <a:spLocks noGrp="1"/>
          </p:cNvSpPr>
          <p:nvPr>
            <p:ph type="title"/>
          </p:nvPr>
        </p:nvSpPr>
        <p:spPr>
          <a:xfrm>
            <a:off x="505837" y="383913"/>
            <a:ext cx="10919450" cy="1303867"/>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b="1" dirty="0">
                <a:latin typeface="+mn-lt"/>
              </a:rPr>
              <a:t>Necessary </a:t>
            </a:r>
            <a:r>
              <a:rPr lang="en-US" b="1" dirty="0" smtClean="0">
                <a:latin typeface="+mn-lt"/>
              </a:rPr>
              <a:t>Information within </a:t>
            </a:r>
            <a:r>
              <a:rPr lang="en-US" b="1" dirty="0">
                <a:latin typeface="+mn-lt"/>
              </a:rPr>
              <a:t>the </a:t>
            </a:r>
            <a:r>
              <a:rPr lang="en-US" b="1" dirty="0" smtClean="0">
                <a:latin typeface="+mn-lt"/>
              </a:rPr>
              <a:t>“1000</a:t>
            </a:r>
            <a:r>
              <a:rPr lang="en-US" b="1" dirty="0">
                <a:latin typeface="+mn-lt"/>
              </a:rPr>
              <a:t>’ </a:t>
            </a:r>
            <a:r>
              <a:rPr lang="en-US" sz="4000" b="1" dirty="0">
                <a:latin typeface="+mn-lt"/>
              </a:rPr>
              <a:t>Contiguous </a:t>
            </a:r>
            <a:r>
              <a:rPr lang="en-US" sz="4000" b="1" dirty="0" smtClean="0">
                <a:latin typeface="+mn-lt"/>
              </a:rPr>
              <a:t>Area” of an Aquaculture Application: </a:t>
            </a:r>
            <a:endParaRPr sz="4000" b="1" dirty="0">
              <a:latin typeface="+mn-lt"/>
            </a:endParaRPr>
          </a:p>
        </p:txBody>
      </p:sp>
      <p:sp>
        <p:nvSpPr>
          <p:cNvPr id="109" name="Google Shape;109;g1116e63ad24_2_8"/>
          <p:cNvSpPr txBox="1">
            <a:spLocks noGrp="1"/>
          </p:cNvSpPr>
          <p:nvPr>
            <p:ph idx="1"/>
          </p:nvPr>
        </p:nvSpPr>
        <p:spPr>
          <a:xfrm>
            <a:off x="597275" y="1885875"/>
            <a:ext cx="10515600" cy="3123447"/>
          </a:xfrm>
          <a:prstGeom prst="rect">
            <a:avLst/>
          </a:prstGeom>
        </p:spPr>
        <p:txBody>
          <a:bodyPr spcFirstLastPara="1" wrap="square" lIns="91425" tIns="45700" rIns="91425" bIns="45700" anchor="t" anchorCtr="0">
            <a:normAutofit fontScale="25000" lnSpcReduction="20000"/>
          </a:bodyPr>
          <a:lstStyle/>
          <a:p>
            <a:pPr marL="457200" lvl="0" indent="-336867" algn="l" rtl="0">
              <a:lnSpc>
                <a:spcPct val="120000"/>
              </a:lnSpc>
              <a:spcBef>
                <a:spcPts val="1000"/>
              </a:spcBef>
              <a:buSzPct val="70893"/>
              <a:buChar char="●"/>
            </a:pPr>
            <a:r>
              <a:rPr lang="en-US" sz="9600" dirty="0"/>
              <a:t>Property owner(s) within 1000 feet;</a:t>
            </a:r>
            <a:endParaRPr sz="9600" dirty="0"/>
          </a:p>
          <a:p>
            <a:pPr marL="457200" lvl="0" indent="-336867" algn="l" rtl="0">
              <a:lnSpc>
                <a:spcPct val="120000"/>
              </a:lnSpc>
              <a:spcBef>
                <a:spcPts val="0"/>
              </a:spcBef>
              <a:buSzPct val="70893"/>
              <a:buChar char="●"/>
            </a:pPr>
            <a:r>
              <a:rPr lang="en-US" sz="9600" dirty="0"/>
              <a:t>Aquaculture lease(s) within 1000 feet;</a:t>
            </a:r>
            <a:endParaRPr sz="9600" dirty="0"/>
          </a:p>
          <a:p>
            <a:pPr marL="457200" lvl="0" indent="-336867" algn="l" rtl="0">
              <a:lnSpc>
                <a:spcPct val="120000"/>
              </a:lnSpc>
              <a:spcBef>
                <a:spcPts val="0"/>
              </a:spcBef>
              <a:buSzPct val="70893"/>
              <a:buChar char="●"/>
            </a:pPr>
            <a:r>
              <a:rPr lang="en-US" sz="9600" dirty="0"/>
              <a:t>CRMC Designated ROW(s) within 1000 feet;</a:t>
            </a:r>
            <a:endParaRPr sz="9600" dirty="0"/>
          </a:p>
          <a:p>
            <a:pPr marL="457200" lvl="0" indent="-336867" algn="l" rtl="0">
              <a:lnSpc>
                <a:spcPct val="120000"/>
              </a:lnSpc>
              <a:spcBef>
                <a:spcPts val="0"/>
              </a:spcBef>
              <a:buSzPct val="70893"/>
              <a:buChar char="●"/>
            </a:pPr>
            <a:r>
              <a:rPr lang="en-US" sz="9600" dirty="0"/>
              <a:t>CRMC Water Use Types within 1000 feet; and</a:t>
            </a:r>
            <a:endParaRPr sz="9600" dirty="0"/>
          </a:p>
          <a:p>
            <a:pPr marL="457200" lvl="0" indent="-336867" algn="l" rtl="0">
              <a:lnSpc>
                <a:spcPct val="120000"/>
              </a:lnSpc>
              <a:spcBef>
                <a:spcPts val="0"/>
              </a:spcBef>
              <a:buSzPct val="70893"/>
              <a:buChar char="●"/>
            </a:pPr>
            <a:r>
              <a:rPr lang="en-US" sz="9600" dirty="0" smtClean="0"/>
              <a:t>Shoreline sites </a:t>
            </a:r>
            <a:r>
              <a:rPr lang="en-US" sz="9600" dirty="0"/>
              <a:t>within </a:t>
            </a:r>
            <a:r>
              <a:rPr lang="en-US" sz="9600" dirty="0" smtClean="0"/>
              <a:t>1000 feet </a:t>
            </a:r>
            <a:r>
              <a:rPr lang="en-US" sz="9600" dirty="0"/>
              <a:t>which have been preserved for conservation, recreation and/or public access through easements, purchase by the state or municipality, or are owned by a land trust or state-recognized conservation organization</a:t>
            </a:r>
            <a:r>
              <a:rPr lang="en-US" sz="9600" dirty="0" smtClean="0"/>
              <a:t>.</a:t>
            </a:r>
            <a:endParaRPr lang="en-US" sz="9600" b="1" dirty="0" smtClean="0"/>
          </a:p>
          <a:p>
            <a:pPr marL="0" lvl="0" indent="0" algn="l" rtl="0">
              <a:lnSpc>
                <a:spcPct val="120000"/>
              </a:lnSpc>
              <a:spcBef>
                <a:spcPts val="0"/>
              </a:spcBef>
              <a:buNone/>
            </a:pPr>
            <a:endParaRPr lang="en-US" b="1" dirty="0"/>
          </a:p>
          <a:p>
            <a:pPr marL="0" lvl="0" indent="0" algn="l" rtl="0">
              <a:lnSpc>
                <a:spcPct val="120000"/>
              </a:lnSpc>
              <a:spcBef>
                <a:spcPts val="0"/>
              </a:spcBef>
              <a:buNone/>
            </a:pPr>
            <a:endParaRPr lang="en-US" b="1" dirty="0" smtClean="0"/>
          </a:p>
        </p:txBody>
      </p:sp>
      <p:sp>
        <p:nvSpPr>
          <p:cNvPr id="2" name="TextBox 1"/>
          <p:cNvSpPr txBox="1"/>
          <p:nvPr/>
        </p:nvSpPr>
        <p:spPr>
          <a:xfrm>
            <a:off x="505837" y="5518206"/>
            <a:ext cx="10448014" cy="738664"/>
          </a:xfrm>
          <a:prstGeom prst="rect">
            <a:avLst/>
          </a:prstGeom>
          <a:noFill/>
        </p:spPr>
        <p:txBody>
          <a:bodyPr wrap="square" rtlCol="0">
            <a:spAutoFit/>
          </a:bodyPr>
          <a:lstStyle/>
          <a:p>
            <a:r>
              <a:rPr lang="en-US" b="1"/>
              <a:t>CRMC will use the information above for purposes of stakeholder identification and notification, as well as, application review for consistency with CRMC’s Aquaculture Gear Siting Guidelines and the requirements of CRMC’s Aquaculture Application Checklist.</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3"/>
          <p:cNvSpPr txBox="1">
            <a:spLocks noGrp="1"/>
          </p:cNvSpPr>
          <p:nvPr>
            <p:ph type="title"/>
          </p:nvPr>
        </p:nvSpPr>
        <p:spPr>
          <a:xfrm>
            <a:off x="514515" y="166342"/>
            <a:ext cx="10813111"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Expanded </a:t>
            </a:r>
            <a:r>
              <a:rPr lang="en-US" sz="6000" b="1" u="sng" dirty="0" smtClean="0">
                <a:latin typeface="+mn-lt"/>
              </a:rPr>
              <a:t>P</a:t>
            </a:r>
            <a:r>
              <a:rPr lang="en-US" b="1" dirty="0" smtClean="0">
                <a:latin typeface="+mn-lt"/>
              </a:rPr>
              <a:t>reliminary </a:t>
            </a:r>
            <a:r>
              <a:rPr lang="en-US" sz="6000" b="1" u="sng" dirty="0" smtClean="0">
                <a:latin typeface="+mn-lt"/>
              </a:rPr>
              <a:t>D</a:t>
            </a:r>
            <a:r>
              <a:rPr lang="en-US" b="1" dirty="0" smtClean="0">
                <a:latin typeface="+mn-lt"/>
              </a:rPr>
              <a:t>etermination Process</a:t>
            </a:r>
            <a:endParaRPr b="1" dirty="0">
              <a:latin typeface="+mn-lt"/>
            </a:endParaRPr>
          </a:p>
        </p:txBody>
      </p:sp>
      <p:sp>
        <p:nvSpPr>
          <p:cNvPr id="133" name="Google Shape;133;p3"/>
          <p:cNvSpPr txBox="1">
            <a:spLocks noGrp="1"/>
          </p:cNvSpPr>
          <p:nvPr>
            <p:ph idx="1"/>
          </p:nvPr>
        </p:nvSpPr>
        <p:spPr>
          <a:xfrm>
            <a:off x="655320" y="1491905"/>
            <a:ext cx="10672306" cy="5052018"/>
          </a:xfrm>
          <a:prstGeom prst="rect">
            <a:avLst/>
          </a:prstGeom>
          <a:noFill/>
          <a:ln>
            <a:noFill/>
          </a:ln>
        </p:spPr>
        <p:txBody>
          <a:bodyPr spcFirstLastPara="1" wrap="square" lIns="91425" tIns="45700" rIns="91425" bIns="45700" anchor="t" anchorCtr="0">
            <a:normAutofit fontScale="85000" lnSpcReduction="20000"/>
          </a:bodyPr>
          <a:lstStyle/>
          <a:p>
            <a:pPr marL="74613" lvl="1" indent="0" algn="l" rtl="0">
              <a:lnSpc>
                <a:spcPct val="110000"/>
              </a:lnSpc>
              <a:spcBef>
                <a:spcPts val="500"/>
              </a:spcBef>
              <a:spcAft>
                <a:spcPts val="0"/>
              </a:spcAft>
              <a:buSzPts val="2400"/>
              <a:buNone/>
            </a:pPr>
            <a:r>
              <a:rPr lang="en-US" sz="3300" b="1" u="sng" dirty="0" smtClean="0"/>
              <a:t>Pre-Application (</a:t>
            </a:r>
            <a:r>
              <a:rPr lang="en-US" sz="3300" b="1" u="sng" dirty="0" err="1" smtClean="0"/>
              <a:t>ie</a:t>
            </a:r>
            <a:r>
              <a:rPr lang="en-US" sz="3300" b="1" u="sng" dirty="0" smtClean="0"/>
              <a:t>: conceptual)</a:t>
            </a:r>
            <a:endParaRPr lang="en-US" sz="3300" b="1" u="sng" dirty="0" smtClean="0"/>
          </a:p>
          <a:p>
            <a:pPr marL="341313" lvl="1" indent="-266700" algn="l" rtl="0">
              <a:lnSpc>
                <a:spcPct val="110000"/>
              </a:lnSpc>
              <a:spcBef>
                <a:spcPts val="500"/>
              </a:spcBef>
              <a:spcAft>
                <a:spcPts val="0"/>
              </a:spcAft>
              <a:buSzPts val="2400"/>
              <a:buChar char="•"/>
            </a:pPr>
            <a:r>
              <a:rPr lang="en-US" dirty="0" smtClean="0"/>
              <a:t>Before </a:t>
            </a:r>
            <a:r>
              <a:rPr lang="en-US" dirty="0"/>
              <a:t>submitting a PD application, </a:t>
            </a:r>
            <a:r>
              <a:rPr lang="en-US" dirty="0" smtClean="0"/>
              <a:t>applicants are highly encouraged to consult </a:t>
            </a:r>
            <a:r>
              <a:rPr lang="en-US" dirty="0"/>
              <a:t>with the CRMC Aquaculture </a:t>
            </a:r>
            <a:r>
              <a:rPr lang="en-US" dirty="0" smtClean="0"/>
              <a:t>Coordinator concerning their ideas and/or site selection.</a:t>
            </a:r>
            <a:r>
              <a:rPr lang="en-US" sz="2200" dirty="0" smtClean="0"/>
              <a:t/>
            </a:r>
            <a:br>
              <a:rPr lang="en-US" sz="2200" dirty="0" smtClean="0"/>
            </a:br>
            <a:endParaRPr dirty="0"/>
          </a:p>
          <a:p>
            <a:pPr marL="341313" lvl="1" indent="-266700" algn="l" rtl="0">
              <a:lnSpc>
                <a:spcPct val="110000"/>
              </a:lnSpc>
              <a:spcBef>
                <a:spcPts val="1200"/>
              </a:spcBef>
              <a:spcAft>
                <a:spcPts val="0"/>
              </a:spcAft>
              <a:buClr>
                <a:schemeClr val="dk1"/>
              </a:buClr>
              <a:buSzPts val="2400"/>
              <a:buChar char="•"/>
            </a:pPr>
            <a:r>
              <a:rPr lang="en-US" dirty="0" smtClean="0"/>
              <a:t>The applicant </a:t>
            </a:r>
            <a:r>
              <a:rPr lang="en-US" dirty="0"/>
              <a:t>is </a:t>
            </a:r>
            <a:r>
              <a:rPr lang="en-US" dirty="0" smtClean="0"/>
              <a:t>also highly </a:t>
            </a:r>
            <a:r>
              <a:rPr lang="en-US" dirty="0"/>
              <a:t>encouraged </a:t>
            </a:r>
            <a:r>
              <a:rPr lang="en-US" dirty="0" smtClean="0"/>
              <a:t>to conduct outreach or </a:t>
            </a:r>
            <a:r>
              <a:rPr lang="en-US" dirty="0"/>
              <a:t>hold informational meeting(s) in </a:t>
            </a:r>
            <a:r>
              <a:rPr lang="en-US" dirty="0" smtClean="0"/>
              <a:t>the nearby community, but is not required to hold a “scoping meeting” as previously proposed by CRMC.</a:t>
            </a:r>
            <a:br>
              <a:rPr lang="en-US" dirty="0" smtClean="0"/>
            </a:br>
            <a:endParaRPr dirty="0"/>
          </a:p>
          <a:p>
            <a:pPr marL="341313" lvl="1" indent="-266700">
              <a:lnSpc>
                <a:spcPct val="110000"/>
              </a:lnSpc>
              <a:spcBef>
                <a:spcPts val="1200"/>
              </a:spcBef>
              <a:buClr>
                <a:schemeClr val="dk1"/>
              </a:buClr>
              <a:buSzPts val="2400"/>
            </a:pPr>
            <a:r>
              <a:rPr lang="en-US" dirty="0"/>
              <a:t>During </a:t>
            </a:r>
            <a:r>
              <a:rPr lang="en-US" dirty="0" smtClean="0"/>
              <a:t>this </a:t>
            </a:r>
            <a:r>
              <a:rPr lang="en-US" dirty="0"/>
              <a:t>pre-application </a:t>
            </a:r>
            <a:r>
              <a:rPr lang="en-US" dirty="0" smtClean="0"/>
              <a:t>phase (</a:t>
            </a:r>
            <a:r>
              <a:rPr lang="en-US" dirty="0" err="1" smtClean="0"/>
              <a:t>ie</a:t>
            </a:r>
            <a:r>
              <a:rPr lang="en-US" dirty="0" smtClean="0"/>
              <a:t>: before the formal PD application is submitted)		 </a:t>
            </a:r>
            <a:r>
              <a:rPr lang="en-US" b="1" i="1" dirty="0"/>
              <a:t>CRMC staff is available </a:t>
            </a:r>
            <a:r>
              <a:rPr lang="en-US" b="1" i="1" dirty="0" smtClean="0"/>
              <a:t>to</a:t>
            </a:r>
            <a:r>
              <a:rPr lang="en-US" dirty="0" smtClean="0"/>
              <a:t>: </a:t>
            </a:r>
            <a:endParaRPr dirty="0"/>
          </a:p>
          <a:p>
            <a:pPr marL="858838" lvl="2" algn="l" rtl="0">
              <a:lnSpc>
                <a:spcPct val="120000"/>
              </a:lnSpc>
              <a:spcBef>
                <a:spcPts val="0"/>
              </a:spcBef>
              <a:spcAft>
                <a:spcPts val="0"/>
              </a:spcAft>
              <a:buClr>
                <a:schemeClr val="dk1"/>
              </a:buClr>
              <a:buSzPts val="2000"/>
              <a:buChar char="•"/>
            </a:pPr>
            <a:r>
              <a:rPr lang="en-US" dirty="0"/>
              <a:t>arrange a meeting (whether in-person or virtually) with the town officials, stakeholder </a:t>
            </a:r>
            <a:r>
              <a:rPr lang="en-US" dirty="0" smtClean="0"/>
              <a:t>group(s) </a:t>
            </a:r>
            <a:r>
              <a:rPr lang="en-US" dirty="0"/>
              <a:t>and/or local </a:t>
            </a:r>
            <a:r>
              <a:rPr lang="en-US" dirty="0" smtClean="0"/>
              <a:t>residents. </a:t>
            </a:r>
            <a:endParaRPr dirty="0"/>
          </a:p>
          <a:p>
            <a:pPr marL="858838" lvl="2" algn="l" rtl="0">
              <a:lnSpc>
                <a:spcPct val="120000"/>
              </a:lnSpc>
              <a:spcBef>
                <a:spcPts val="0"/>
              </a:spcBef>
              <a:spcAft>
                <a:spcPts val="0"/>
              </a:spcAft>
              <a:buClr>
                <a:schemeClr val="dk1"/>
              </a:buClr>
              <a:buSzPts val="2000"/>
              <a:buChar char="•"/>
            </a:pPr>
            <a:r>
              <a:rPr lang="en-US" dirty="0"/>
              <a:t>recommend specific town officials or bodies that the applicant should talk to (such as the Harbor Commission or Harbormaster) </a:t>
            </a:r>
            <a:endParaRPr dirty="0"/>
          </a:p>
          <a:p>
            <a:pPr marL="858838" lvl="2" algn="l" rtl="0">
              <a:lnSpc>
                <a:spcPct val="120000"/>
              </a:lnSpc>
              <a:spcBef>
                <a:spcPts val="0"/>
              </a:spcBef>
              <a:spcAft>
                <a:spcPts val="0"/>
              </a:spcAft>
              <a:buClr>
                <a:schemeClr val="dk1"/>
              </a:buClr>
              <a:buSzPts val="2000"/>
              <a:buChar char="•"/>
            </a:pPr>
            <a:r>
              <a:rPr lang="en-US" dirty="0" smtClean="0"/>
              <a:t>recommend </a:t>
            </a:r>
            <a:r>
              <a:rPr lang="en-US" dirty="0"/>
              <a:t>that the applicant reach out to specific stakeholders, such as nearby property owners, associations or organized groups, such a RISSA, RISA, or the MFC/SAP. </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4"/>
          <p:cNvSpPr txBox="1">
            <a:spLocks noGrp="1"/>
          </p:cNvSpPr>
          <p:nvPr>
            <p:ph type="title"/>
          </p:nvPr>
        </p:nvSpPr>
        <p:spPr>
          <a:xfrm>
            <a:off x="456538" y="325370"/>
            <a:ext cx="10515600" cy="104225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latin typeface="+mn-lt"/>
              </a:rPr>
              <a:t>Expanded </a:t>
            </a:r>
            <a:r>
              <a:rPr lang="en-US" sz="6000" b="1" u="sng" dirty="0">
                <a:latin typeface="+mn-lt"/>
              </a:rPr>
              <a:t>PD</a:t>
            </a:r>
            <a:r>
              <a:rPr lang="en-US" b="1" dirty="0">
                <a:latin typeface="+mn-lt"/>
              </a:rPr>
              <a:t> process </a:t>
            </a:r>
            <a:r>
              <a:rPr lang="en-US" dirty="0">
                <a:latin typeface="+mn-lt"/>
              </a:rPr>
              <a:t>(</a:t>
            </a:r>
            <a:r>
              <a:rPr lang="en-US" dirty="0" err="1">
                <a:latin typeface="+mn-lt"/>
              </a:rPr>
              <a:t>con’t</a:t>
            </a:r>
            <a:r>
              <a:rPr lang="en-US" dirty="0">
                <a:latin typeface="+mn-lt"/>
              </a:rPr>
              <a:t>)</a:t>
            </a:r>
            <a:endParaRPr dirty="0">
              <a:latin typeface="+mn-lt"/>
            </a:endParaRPr>
          </a:p>
        </p:txBody>
      </p:sp>
      <p:sp>
        <p:nvSpPr>
          <p:cNvPr id="139" name="Google Shape;139;p4"/>
          <p:cNvSpPr txBox="1">
            <a:spLocks noGrp="1"/>
          </p:cNvSpPr>
          <p:nvPr>
            <p:ph idx="1"/>
          </p:nvPr>
        </p:nvSpPr>
        <p:spPr>
          <a:xfrm>
            <a:off x="583759" y="1507572"/>
            <a:ext cx="10515600" cy="4365264"/>
          </a:xfrm>
          <a:prstGeom prst="rect">
            <a:avLst/>
          </a:prstGeom>
          <a:noFill/>
          <a:ln>
            <a:noFill/>
          </a:ln>
        </p:spPr>
        <p:txBody>
          <a:bodyPr spcFirstLastPara="1" wrap="square" lIns="91425" tIns="45700" rIns="91425" bIns="45700" anchor="t" anchorCtr="0">
            <a:normAutofit fontScale="40000" lnSpcReduction="20000"/>
          </a:bodyPr>
          <a:lstStyle/>
          <a:p>
            <a:pPr marL="228600" lvl="0" indent="-215265" algn="l" rtl="0">
              <a:lnSpc>
                <a:spcPct val="120000"/>
              </a:lnSpc>
              <a:spcBef>
                <a:spcPts val="0"/>
              </a:spcBef>
              <a:spcAft>
                <a:spcPts val="0"/>
              </a:spcAft>
              <a:buClr>
                <a:schemeClr val="dk1"/>
              </a:buClr>
              <a:buSzPct val="100000"/>
              <a:buChar char="•"/>
            </a:pPr>
            <a:r>
              <a:rPr lang="en-US" sz="7000" b="1" u="sng" dirty="0" smtClean="0"/>
              <a:t>Preliminary Determination </a:t>
            </a:r>
            <a:endParaRPr lang="en-US" sz="4400" dirty="0" smtClean="0"/>
          </a:p>
          <a:p>
            <a:pPr marL="461963" lvl="1" indent="-214313">
              <a:lnSpc>
                <a:spcPct val="120000"/>
              </a:lnSpc>
              <a:spcBef>
                <a:spcPts val="0"/>
              </a:spcBef>
              <a:buClr>
                <a:schemeClr val="dk1"/>
              </a:buClr>
              <a:buSzPct val="100000"/>
            </a:pPr>
            <a:r>
              <a:rPr lang="en-US" sz="4000" dirty="0" smtClean="0"/>
              <a:t>Application is submitted</a:t>
            </a:r>
            <a:endParaRPr sz="4000" dirty="0"/>
          </a:p>
          <a:p>
            <a:pPr lvl="2" indent="-217169">
              <a:lnSpc>
                <a:spcPct val="120000"/>
              </a:lnSpc>
              <a:spcBef>
                <a:spcPts val="0"/>
              </a:spcBef>
              <a:buClr>
                <a:schemeClr val="dk1"/>
              </a:buClr>
              <a:buSzPct val="100000"/>
            </a:pPr>
            <a:r>
              <a:rPr lang="en-US" sz="3500" dirty="0"/>
              <a:t>CRMC will send notification to all parties and hold a PD meeting in the town closest to the </a:t>
            </a:r>
            <a:r>
              <a:rPr lang="en-US" sz="3500" dirty="0" smtClean="0"/>
              <a:t>proposal</a:t>
            </a:r>
            <a:endParaRPr lang="en-US" sz="3500" dirty="0"/>
          </a:p>
          <a:p>
            <a:pPr lvl="2" indent="-217169">
              <a:lnSpc>
                <a:spcPct val="120000"/>
              </a:lnSpc>
              <a:spcBef>
                <a:spcPts val="0"/>
              </a:spcBef>
              <a:buClr>
                <a:schemeClr val="dk1"/>
              </a:buClr>
              <a:buSzPct val="100000"/>
            </a:pPr>
            <a:r>
              <a:rPr lang="en-US" sz="3500" dirty="0" smtClean="0"/>
              <a:t>At </a:t>
            </a:r>
            <a:r>
              <a:rPr lang="en-US" sz="3500" dirty="0"/>
              <a:t>the PD meeting, the applicant introduces his/her proposal to the local community, cooperating agencies, and other stakeholders, in order to:</a:t>
            </a:r>
            <a:endParaRPr sz="3500" dirty="0"/>
          </a:p>
          <a:p>
            <a:pPr lvl="3" indent="-209550">
              <a:lnSpc>
                <a:spcPct val="120000"/>
              </a:lnSpc>
              <a:spcBef>
                <a:spcPts val="0"/>
              </a:spcBef>
              <a:buSzPct val="120000"/>
            </a:pPr>
            <a:r>
              <a:rPr lang="en-US" sz="3000" dirty="0" smtClean="0"/>
              <a:t>identify </a:t>
            </a:r>
            <a:r>
              <a:rPr lang="en-US" sz="3000" dirty="0"/>
              <a:t>any potential use conflicts and/or regulatory issues, and</a:t>
            </a:r>
            <a:endParaRPr sz="3000" dirty="0"/>
          </a:p>
          <a:p>
            <a:pPr lvl="3" indent="-209550">
              <a:lnSpc>
                <a:spcPct val="120000"/>
              </a:lnSpc>
              <a:spcBef>
                <a:spcPts val="0"/>
              </a:spcBef>
              <a:buSzPct val="120000"/>
            </a:pPr>
            <a:r>
              <a:rPr lang="en-US" sz="3000" dirty="0" smtClean="0"/>
              <a:t>to </a:t>
            </a:r>
            <a:r>
              <a:rPr lang="en-US" sz="3000" dirty="0"/>
              <a:t>discuss any recommendations or alternatives that would </a:t>
            </a:r>
            <a:r>
              <a:rPr lang="en-US" sz="3000" dirty="0" smtClean="0"/>
              <a:t>resolve any </a:t>
            </a:r>
            <a:r>
              <a:rPr lang="en-US" sz="3000" dirty="0"/>
              <a:t>such issues.</a:t>
            </a:r>
            <a:endParaRPr sz="3000" dirty="0"/>
          </a:p>
          <a:p>
            <a:pPr marL="685800" lvl="1" indent="-217169" algn="l" rtl="0">
              <a:lnSpc>
                <a:spcPct val="120000"/>
              </a:lnSpc>
              <a:spcBef>
                <a:spcPts val="0"/>
              </a:spcBef>
              <a:spcAft>
                <a:spcPts val="0"/>
              </a:spcAft>
              <a:buClr>
                <a:schemeClr val="dk1"/>
              </a:buClr>
              <a:buSzPct val="100000"/>
              <a:buChar char="•"/>
            </a:pPr>
            <a:endParaRPr lang="en-US" sz="2500" dirty="0" smtClean="0"/>
          </a:p>
          <a:p>
            <a:pPr marL="461963" lvl="1" indent="-215900" algn="l" rtl="0">
              <a:lnSpc>
                <a:spcPct val="120000"/>
              </a:lnSpc>
              <a:spcBef>
                <a:spcPts val="0"/>
              </a:spcBef>
              <a:spcAft>
                <a:spcPts val="0"/>
              </a:spcAft>
              <a:buClr>
                <a:schemeClr val="dk1"/>
              </a:buClr>
              <a:buSzPct val="100000"/>
              <a:buChar char="•"/>
            </a:pPr>
            <a:r>
              <a:rPr lang="en-US" sz="4000" dirty="0" smtClean="0"/>
              <a:t>If </a:t>
            </a:r>
            <a:r>
              <a:rPr lang="en-US" sz="4000" dirty="0"/>
              <a:t>issues are explored satisfactorily, the CRMC may recommend that a FULL application may be submitted at this time</a:t>
            </a:r>
            <a:endParaRPr sz="4000" dirty="0"/>
          </a:p>
          <a:p>
            <a:pPr marL="685800" lvl="1" indent="-217169" algn="l" rtl="0">
              <a:lnSpc>
                <a:spcPct val="120000"/>
              </a:lnSpc>
              <a:spcBef>
                <a:spcPts val="0"/>
              </a:spcBef>
              <a:spcAft>
                <a:spcPts val="0"/>
              </a:spcAft>
              <a:buClr>
                <a:schemeClr val="dk1"/>
              </a:buClr>
              <a:buSzPct val="100000"/>
              <a:buChar char="•"/>
            </a:pPr>
            <a:endParaRPr lang="en-US" sz="2900" dirty="0" smtClean="0"/>
          </a:p>
          <a:p>
            <a:pPr marL="461963" lvl="1" indent="-215900" algn="l" rtl="0">
              <a:lnSpc>
                <a:spcPct val="120000"/>
              </a:lnSpc>
              <a:spcBef>
                <a:spcPts val="0"/>
              </a:spcBef>
              <a:spcAft>
                <a:spcPts val="0"/>
              </a:spcAft>
              <a:buClr>
                <a:schemeClr val="dk1"/>
              </a:buClr>
              <a:buSzPct val="100000"/>
              <a:buChar char="•"/>
            </a:pPr>
            <a:r>
              <a:rPr lang="en-US" sz="4000" dirty="0" smtClean="0"/>
              <a:t>However</a:t>
            </a:r>
            <a:r>
              <a:rPr lang="en-US" sz="4000" dirty="0"/>
              <a:t>, </a:t>
            </a:r>
            <a:r>
              <a:rPr lang="en-US" sz="4000" b="1" dirty="0"/>
              <a:t>CRMC may require that a SECOND PD meeting </a:t>
            </a:r>
            <a:r>
              <a:rPr lang="en-US" sz="4000" dirty="0"/>
              <a:t>be held at another date in order to fully explore:</a:t>
            </a:r>
            <a:endParaRPr sz="4000" dirty="0"/>
          </a:p>
          <a:p>
            <a:pPr marL="1143000" lvl="2" indent="-219075" algn="l" rtl="0">
              <a:lnSpc>
                <a:spcPct val="120000"/>
              </a:lnSpc>
              <a:spcBef>
                <a:spcPts val="0"/>
              </a:spcBef>
              <a:spcAft>
                <a:spcPts val="0"/>
              </a:spcAft>
              <a:buClr>
                <a:schemeClr val="dk1"/>
              </a:buClr>
              <a:buSzPct val="100000"/>
              <a:buChar char="•"/>
            </a:pPr>
            <a:r>
              <a:rPr lang="en-US" sz="3500" dirty="0"/>
              <a:t>any issues raised and not fully vetted,</a:t>
            </a:r>
            <a:endParaRPr sz="3500" dirty="0"/>
          </a:p>
          <a:p>
            <a:pPr marL="1143000" lvl="2" indent="-219075" algn="l" rtl="0">
              <a:lnSpc>
                <a:spcPct val="120000"/>
              </a:lnSpc>
              <a:spcBef>
                <a:spcPts val="0"/>
              </a:spcBef>
              <a:spcAft>
                <a:spcPts val="0"/>
              </a:spcAft>
              <a:buClr>
                <a:schemeClr val="dk1"/>
              </a:buClr>
              <a:buSzPct val="100000"/>
              <a:buChar char="•"/>
            </a:pPr>
            <a:r>
              <a:rPr lang="en-US" sz="3500" dirty="0"/>
              <a:t>alternative sites identified at the initial PD meeting, or</a:t>
            </a:r>
            <a:endParaRPr sz="3500" dirty="0"/>
          </a:p>
          <a:p>
            <a:pPr marL="1143000" lvl="2" indent="-219075" algn="l" rtl="0">
              <a:lnSpc>
                <a:spcPct val="120000"/>
              </a:lnSpc>
              <a:spcBef>
                <a:spcPts val="0"/>
              </a:spcBef>
              <a:spcAft>
                <a:spcPts val="0"/>
              </a:spcAft>
              <a:buClr>
                <a:schemeClr val="dk1"/>
              </a:buClr>
              <a:buSzPct val="100000"/>
              <a:buChar char="•"/>
            </a:pPr>
            <a:r>
              <a:rPr lang="en-US" sz="3500" dirty="0"/>
              <a:t>any other alternative measures that might address any </a:t>
            </a:r>
            <a:r>
              <a:rPr lang="en-US" sz="3500" dirty="0" smtClean="0"/>
              <a:t>issues raised </a:t>
            </a:r>
            <a:r>
              <a:rPr lang="en-US" sz="3500" dirty="0"/>
              <a:t>and/or identified by CRMC</a:t>
            </a:r>
            <a:r>
              <a:rPr lang="en-US" sz="3500" dirty="0" smtClean="0"/>
              <a:t>.</a:t>
            </a:r>
            <a:r>
              <a:rPr lang="en-US" sz="2500" dirty="0" smtClean="0"/>
              <a:t/>
            </a:r>
            <a:br>
              <a:rPr lang="en-US" sz="2500" dirty="0" smtClean="0"/>
            </a:br>
            <a:endParaRPr sz="2500" dirty="0"/>
          </a:p>
          <a:p>
            <a:pPr marL="214313" lvl="0" indent="-214313" algn="l" rtl="0">
              <a:lnSpc>
                <a:spcPct val="120000"/>
              </a:lnSpc>
              <a:spcBef>
                <a:spcPts val="0"/>
              </a:spcBef>
              <a:spcAft>
                <a:spcPts val="0"/>
              </a:spcAft>
              <a:buClr>
                <a:schemeClr val="dk1"/>
              </a:buClr>
              <a:buSzPct val="100000"/>
              <a:buChar char="•"/>
            </a:pPr>
            <a:r>
              <a:rPr lang="en-US" sz="4400" b="1" i="1" dirty="0"/>
              <a:t>If there is not a satisfactory path </a:t>
            </a:r>
            <a:r>
              <a:rPr lang="en-US" sz="4400" b="1" i="1" dirty="0" smtClean="0"/>
              <a:t>forward </a:t>
            </a:r>
            <a:r>
              <a:rPr lang="en-US" sz="4400" b="1" i="1" dirty="0"/>
              <a:t>at the conclusion of the PD meeting(s), </a:t>
            </a:r>
            <a:endParaRPr sz="4400" b="1" i="1" dirty="0"/>
          </a:p>
          <a:p>
            <a:pPr marL="685800" lvl="1" indent="-217169" algn="l" rtl="0">
              <a:lnSpc>
                <a:spcPct val="120000"/>
              </a:lnSpc>
              <a:spcBef>
                <a:spcPts val="0"/>
              </a:spcBef>
              <a:spcAft>
                <a:spcPts val="0"/>
              </a:spcAft>
              <a:buClr>
                <a:schemeClr val="dk1"/>
              </a:buClr>
              <a:buSzPct val="100000"/>
              <a:buChar char="•"/>
            </a:pPr>
            <a:r>
              <a:rPr lang="en-US" sz="3000" i="1" dirty="0"/>
              <a:t>CRMC may recommend that the applicant and stakeholders take advantage of the free </a:t>
            </a:r>
            <a:r>
              <a:rPr lang="en-US" sz="3500" b="1" i="1" dirty="0"/>
              <a:t>USDA mediation service</a:t>
            </a:r>
            <a:r>
              <a:rPr lang="en-US" sz="3000" i="1" dirty="0"/>
              <a:t>*, offered by the RI Center for Mediation and Collaboration and available to all RI farmers and </a:t>
            </a:r>
            <a:r>
              <a:rPr lang="en-US" sz="3000" i="1" dirty="0" err="1"/>
              <a:t>aquaculturists</a:t>
            </a:r>
            <a:r>
              <a:rPr lang="en-US" sz="3000" i="1" dirty="0"/>
              <a:t>, in order to find compromise solution(s) to any of the issues raised during the PD process and/or identified by CRMC staff</a:t>
            </a:r>
            <a:r>
              <a:rPr lang="en-US" sz="3000" i="1" dirty="0" smtClean="0"/>
              <a:t>.</a:t>
            </a:r>
            <a:endParaRPr i="1" dirty="0"/>
          </a:p>
        </p:txBody>
      </p:sp>
      <p:sp>
        <p:nvSpPr>
          <p:cNvPr id="2" name="TextBox 1"/>
          <p:cNvSpPr txBox="1"/>
          <p:nvPr/>
        </p:nvSpPr>
        <p:spPr>
          <a:xfrm>
            <a:off x="763326" y="5872836"/>
            <a:ext cx="9732396" cy="738664"/>
          </a:xfrm>
          <a:prstGeom prst="rect">
            <a:avLst/>
          </a:prstGeom>
          <a:noFill/>
        </p:spPr>
        <p:txBody>
          <a:bodyPr wrap="square" rtlCol="0">
            <a:spAutoFit/>
          </a:bodyPr>
          <a:lstStyle/>
          <a:p>
            <a:r>
              <a:rPr lang="en-US" i="1" dirty="0"/>
              <a:t>*Please note, mediation is entirely voluntary and also requires participation from </a:t>
            </a:r>
            <a:r>
              <a:rPr lang="en-US" i="1" u="sng" dirty="0"/>
              <a:t>all</a:t>
            </a:r>
            <a:r>
              <a:rPr lang="en-US" i="1" dirty="0"/>
              <a:t> parties.  Therefore, mediation will not always be possible as part of the CRMC PD process. However, CRMC recognizes the value of this service and that the likely result is often a more favorable outcome for all involved.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5"/>
          <p:cNvSpPr txBox="1">
            <a:spLocks noGrp="1"/>
          </p:cNvSpPr>
          <p:nvPr>
            <p:ph type="title"/>
          </p:nvPr>
        </p:nvSpPr>
        <p:spPr>
          <a:xfrm>
            <a:off x="649709" y="333083"/>
            <a:ext cx="10515600" cy="1325563"/>
          </a:xfrm>
          <a:prstGeom prst="rect">
            <a:avLst/>
          </a:prstGeom>
          <a:noFill/>
          <a:ln>
            <a:noFill/>
          </a:ln>
        </p:spPr>
        <p:txBody>
          <a:bodyPr spcFirstLastPara="1" wrap="square" lIns="91425" tIns="45700" rIns="91425" bIns="45700" anchor="ctr" anchorCtr="0">
            <a:normAutofit fontScale="90000"/>
          </a:bodyPr>
          <a:lstStyle/>
          <a:p>
            <a:pPr lvl="0">
              <a:spcBef>
                <a:spcPts val="0"/>
              </a:spcBef>
              <a:buClr>
                <a:schemeClr val="dk1"/>
              </a:buClr>
              <a:buSzPct val="100000"/>
            </a:pPr>
            <a:r>
              <a:rPr lang="en-US" b="1" dirty="0">
                <a:latin typeface="Calibri" panose="020F0502020204030204" pitchFamily="34" charset="0"/>
                <a:cs typeface="Calibri" panose="020F0502020204030204" pitchFamily="34" charset="0"/>
              </a:rPr>
              <a:t>CRMC R</a:t>
            </a:r>
            <a:r>
              <a:rPr lang="en-US" b="1" dirty="0" smtClean="0">
                <a:latin typeface="Calibri" panose="020F0502020204030204" pitchFamily="34" charset="0"/>
                <a:cs typeface="Calibri" panose="020F0502020204030204" pitchFamily="34" charset="0"/>
              </a:rPr>
              <a:t>evised Aquaculture Application and Checklist (in addition to current requirements):</a:t>
            </a:r>
            <a:endParaRPr b="1" i="1" dirty="0">
              <a:latin typeface="Calibri" panose="020F0502020204030204" pitchFamily="34" charset="0"/>
              <a:cs typeface="Calibri" panose="020F0502020204030204" pitchFamily="34" charset="0"/>
            </a:endParaRPr>
          </a:p>
        </p:txBody>
      </p:sp>
      <p:sp>
        <p:nvSpPr>
          <p:cNvPr id="145" name="Google Shape;145;p5"/>
          <p:cNvSpPr txBox="1">
            <a:spLocks noGrp="1"/>
          </p:cNvSpPr>
          <p:nvPr>
            <p:ph idx="1"/>
          </p:nvPr>
        </p:nvSpPr>
        <p:spPr>
          <a:xfrm>
            <a:off x="827443" y="1825624"/>
            <a:ext cx="10515600" cy="4727575"/>
          </a:xfrm>
          <a:prstGeom prst="rect">
            <a:avLst/>
          </a:prstGeom>
          <a:noFill/>
          <a:ln>
            <a:noFill/>
          </a:ln>
        </p:spPr>
        <p:txBody>
          <a:bodyPr spcFirstLastPara="1" wrap="square" lIns="91425" tIns="45700" rIns="91425" bIns="45700" anchor="t" anchorCtr="0">
            <a:normAutofit fontScale="85000" lnSpcReduction="20000"/>
          </a:bodyPr>
          <a:lstStyle/>
          <a:p>
            <a:pPr marL="228600" lvl="0" indent="-215265" algn="l" rtl="0">
              <a:lnSpc>
                <a:spcPct val="120000"/>
              </a:lnSpc>
              <a:spcBef>
                <a:spcPts val="0"/>
              </a:spcBef>
              <a:spcAft>
                <a:spcPts val="0"/>
              </a:spcAft>
              <a:buClr>
                <a:schemeClr val="dk1"/>
              </a:buClr>
              <a:buSzPct val="100000"/>
              <a:buChar char="•"/>
            </a:pPr>
            <a:r>
              <a:rPr lang="en-US" dirty="0">
                <a:latin typeface="Calibri" panose="020F0502020204030204" pitchFamily="34" charset="0"/>
                <a:cs typeface="Calibri" panose="020F0502020204030204" pitchFamily="34" charset="0"/>
              </a:rPr>
              <a:t>Distance of the proposal to nearest shoreline(s) within 1000’ and a general description of </a:t>
            </a:r>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current use and </a:t>
            </a:r>
            <a:r>
              <a:rPr lang="en-US" dirty="0" smtClean="0">
                <a:latin typeface="Calibri" panose="020F0502020204030204" pitchFamily="34" charset="0"/>
                <a:cs typeface="Calibri" panose="020F0502020204030204" pitchFamily="34" charset="0"/>
              </a:rPr>
              <a:t>character of the shoreline </a:t>
            </a:r>
          </a:p>
          <a:p>
            <a:pPr marL="228600" lvl="0" indent="-215265" algn="l" rtl="0">
              <a:lnSpc>
                <a:spcPct val="120000"/>
              </a:lnSpc>
              <a:spcBef>
                <a:spcPts val="0"/>
              </a:spcBef>
              <a:spcAft>
                <a:spcPts val="0"/>
              </a:spcAft>
              <a:buClr>
                <a:schemeClr val="dk1"/>
              </a:buClr>
              <a:buSzPct val="100000"/>
              <a:buChar char="•"/>
            </a:pPr>
            <a:r>
              <a:rPr lang="en-US" dirty="0" smtClean="0">
                <a:latin typeface="Calibri" panose="020F0502020204030204" pitchFamily="34" charset="0"/>
                <a:cs typeface="Calibri" panose="020F0502020204030204" pitchFamily="34" charset="0"/>
              </a:rPr>
              <a:t>Location </a:t>
            </a:r>
            <a:r>
              <a:rPr lang="en-US" dirty="0">
                <a:latin typeface="Calibri" panose="020F0502020204030204" pitchFamily="34" charset="0"/>
                <a:cs typeface="Calibri" panose="020F0502020204030204" pitchFamily="34" charset="0"/>
              </a:rPr>
              <a:t>and distance of the proposal to the nearest residential structure within 1000’ </a:t>
            </a:r>
            <a:endParaRPr lang="en-US" dirty="0" smtClean="0">
              <a:latin typeface="Calibri" panose="020F0502020204030204" pitchFamily="34" charset="0"/>
              <a:cs typeface="Calibri" panose="020F0502020204030204" pitchFamily="34" charset="0"/>
            </a:endParaRPr>
          </a:p>
          <a:p>
            <a:pPr marL="228600" lvl="0" indent="-215265" algn="l" rtl="0">
              <a:lnSpc>
                <a:spcPct val="120000"/>
              </a:lnSpc>
              <a:spcBef>
                <a:spcPts val="1200"/>
              </a:spcBef>
              <a:spcAft>
                <a:spcPts val="0"/>
              </a:spcAft>
              <a:buClr>
                <a:schemeClr val="dk1"/>
              </a:buClr>
              <a:buSzPct val="100000"/>
              <a:buChar char="•"/>
            </a:pPr>
            <a:r>
              <a:rPr lang="en-US" dirty="0" smtClean="0">
                <a:latin typeface="Calibri" panose="020F0502020204030204" pitchFamily="34" charset="0"/>
                <a:cs typeface="Calibri" panose="020F0502020204030204" pitchFamily="34" charset="0"/>
              </a:rPr>
              <a:t>Location </a:t>
            </a:r>
            <a:r>
              <a:rPr lang="en-US" dirty="0">
                <a:latin typeface="Calibri" panose="020F0502020204030204" pitchFamily="34" charset="0"/>
                <a:cs typeface="Calibri" panose="020F0502020204030204" pitchFamily="34" charset="0"/>
              </a:rPr>
              <a:t>and distance within 1000’ of the proposal to </a:t>
            </a:r>
            <a:r>
              <a:rPr lang="en-US" dirty="0" smtClean="0">
                <a:latin typeface="Calibri" panose="020F0502020204030204" pitchFamily="34" charset="0"/>
                <a:cs typeface="Calibri" panose="020F0502020204030204" pitchFamily="34" charset="0"/>
              </a:rPr>
              <a:t>any:  </a:t>
            </a:r>
          </a:p>
          <a:p>
            <a:pPr marL="628650" lvl="1" indent="-214313">
              <a:lnSpc>
                <a:spcPct val="120000"/>
              </a:lnSpc>
              <a:spcBef>
                <a:spcPts val="0"/>
              </a:spcBef>
              <a:spcAft>
                <a:spcPts val="1200"/>
              </a:spcAft>
              <a:buClr>
                <a:schemeClr val="dk1"/>
              </a:buClr>
              <a:buSzPct val="100000"/>
            </a:pPr>
            <a:r>
              <a:rPr lang="en-US" sz="2600" dirty="0" smtClean="0">
                <a:latin typeface="Calibri" panose="020F0502020204030204" pitchFamily="34" charset="0"/>
                <a:cs typeface="Calibri" panose="020F0502020204030204" pitchFamily="34" charset="0"/>
              </a:rPr>
              <a:t>CRMC </a:t>
            </a:r>
            <a:r>
              <a:rPr lang="en-US" sz="2600" dirty="0">
                <a:latin typeface="Calibri" panose="020F0502020204030204" pitchFamily="34" charset="0"/>
                <a:cs typeface="Calibri" panose="020F0502020204030204" pitchFamily="34" charset="0"/>
              </a:rPr>
              <a:t>Designated ROWs</a:t>
            </a:r>
            <a:r>
              <a:rPr lang="en-US" sz="2600" dirty="0" smtClean="0">
                <a:latin typeface="Calibri" panose="020F0502020204030204" pitchFamily="34" charset="0"/>
                <a:cs typeface="Calibri" panose="020F0502020204030204" pitchFamily="34" charset="0"/>
              </a:rPr>
              <a:t>;</a:t>
            </a:r>
          </a:p>
          <a:p>
            <a:pPr marL="628650" lvl="1" indent="-214313">
              <a:lnSpc>
                <a:spcPct val="120000"/>
              </a:lnSpc>
              <a:spcBef>
                <a:spcPts val="0"/>
              </a:spcBef>
              <a:spcAft>
                <a:spcPts val="1200"/>
              </a:spcAft>
              <a:buClr>
                <a:schemeClr val="dk1"/>
              </a:buClr>
              <a:buSzPct val="100000"/>
            </a:pPr>
            <a:r>
              <a:rPr lang="en-US" sz="2600" dirty="0">
                <a:latin typeface="Calibri" panose="020F0502020204030204" pitchFamily="34" charset="0"/>
                <a:cs typeface="Calibri" panose="020F0502020204030204" pitchFamily="34" charset="0"/>
              </a:rPr>
              <a:t>Site(s) which has been preserved for conservation, recreation and/or public access through easements, purchase by the state or municipality, or are owned by a land trust or state-recognized conservation organization </a:t>
            </a:r>
          </a:p>
          <a:p>
            <a:pPr marL="625475" lvl="0" indent="-216217" algn="l" rtl="0">
              <a:lnSpc>
                <a:spcPct val="120000"/>
              </a:lnSpc>
              <a:spcBef>
                <a:spcPts val="0"/>
              </a:spcBef>
              <a:spcAft>
                <a:spcPts val="1200"/>
              </a:spcAft>
              <a:buClr>
                <a:schemeClr val="dk1"/>
              </a:buClr>
              <a:buSzPct val="100000"/>
              <a:buChar char="•"/>
            </a:pPr>
            <a:r>
              <a:rPr lang="en-US" sz="2600" dirty="0" smtClean="0">
                <a:latin typeface="Calibri" panose="020F0502020204030204" pitchFamily="34" charset="0"/>
                <a:cs typeface="Calibri" panose="020F0502020204030204" pitchFamily="34" charset="0"/>
              </a:rPr>
              <a:t>CRMC </a:t>
            </a:r>
            <a:r>
              <a:rPr lang="en-US" sz="2600" dirty="0">
                <a:latin typeface="Calibri" panose="020F0502020204030204" pitchFamily="34" charset="0"/>
                <a:cs typeface="Calibri" panose="020F0502020204030204" pitchFamily="34" charset="0"/>
              </a:rPr>
              <a:t>approved mooring fields, boating facilities (docks or marinas), and/or town permitted riparian moorings</a:t>
            </a:r>
            <a:endParaRPr dirty="0">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TotalTime>
  <Words>1710</Words>
  <Application>Microsoft Office PowerPoint</Application>
  <PresentationFormat>Widescreen</PresentationFormat>
  <Paragraphs>129</Paragraphs>
  <Slides>17</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Planned Administrative Revisions to the  CRMC Aquaculture Application process</vt:lpstr>
      <vt:lpstr>CRMC Notification</vt:lpstr>
      <vt:lpstr>CRMC Notification (con’t)</vt:lpstr>
      <vt:lpstr>Demonstration of siting tool for landowner notification within the 1000’ “Contiguous Area”</vt:lpstr>
      <vt:lpstr>CRMC Aquaculture Application Revision: Defining the “Contiguous Area(s)” for notification and identification of necessary information</vt:lpstr>
      <vt:lpstr>Necessary Information within the “1000’ Contiguous Area” of an Aquaculture Application: </vt:lpstr>
      <vt:lpstr>Expanded Preliminary Determination Process</vt:lpstr>
      <vt:lpstr>Expanded PD process (con’t)</vt:lpstr>
      <vt:lpstr>CRMC Revised Aquaculture Application and Checklist (in addition to current requirements):</vt:lpstr>
      <vt:lpstr>CRMC Revised Aquaculture Application and Checklist (con’t)</vt:lpstr>
      <vt:lpstr>CRMC revised aquaculture application package and checklist (con’t):</vt:lpstr>
      <vt:lpstr>CRMC Revised Aquaculture Application and Checklist (con’t)</vt:lpstr>
      <vt:lpstr>Guidelines for the Siting of Aquaculture Gear</vt:lpstr>
      <vt:lpstr>Guidelines for the Siting of Aquaculture Gear</vt:lpstr>
      <vt:lpstr>Guidelines for the Siting of Aquaculture Gear</vt:lpstr>
      <vt:lpstr>Guidelines for the Siting of Floating Gear</vt:lpstr>
      <vt:lpstr>Demonstration of the (Draft) Bay SAMP Constraints Maps Siting Tool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Planned Administrative Revisions based on existing regulations and working group feedback</dc:title>
  <dc:creator>Jeff  Willis</dc:creator>
  <cp:lastModifiedBy>Staff</cp:lastModifiedBy>
  <cp:revision>37</cp:revision>
  <dcterms:created xsi:type="dcterms:W3CDTF">2022-01-31T20:11:10Z</dcterms:created>
  <dcterms:modified xsi:type="dcterms:W3CDTF">2022-02-07T19:39:57Z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0x010100AB7D8EA3B3B10249AF992699A1844446</vt:lpwstr>
  </property>
</Properties>
</file>