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8"/>
  </p:notesMasterIdLst>
  <p:sldIdLst>
    <p:sldId id="256" r:id="rId2"/>
    <p:sldId id="257" r:id="rId3"/>
    <p:sldId id="258" r:id="rId4"/>
    <p:sldId id="259" r:id="rId5"/>
    <p:sldId id="302" r:id="rId6"/>
    <p:sldId id="261" r:id="rId7"/>
    <p:sldId id="260" r:id="rId8"/>
    <p:sldId id="262" r:id="rId9"/>
    <p:sldId id="265" r:id="rId10"/>
    <p:sldId id="264" r:id="rId11"/>
    <p:sldId id="267" r:id="rId12"/>
    <p:sldId id="268" r:id="rId13"/>
    <p:sldId id="269" r:id="rId14"/>
    <p:sldId id="296" r:id="rId15"/>
    <p:sldId id="297" r:id="rId16"/>
    <p:sldId id="298" r:id="rId17"/>
    <p:sldId id="300" r:id="rId18"/>
    <p:sldId id="303" r:id="rId19"/>
    <p:sldId id="310" r:id="rId20"/>
    <p:sldId id="305" r:id="rId21"/>
    <p:sldId id="306" r:id="rId22"/>
    <p:sldId id="307" r:id="rId23"/>
    <p:sldId id="263" r:id="rId24"/>
    <p:sldId id="308" r:id="rId25"/>
    <p:sldId id="309" r:id="rId26"/>
    <p:sldId id="311" r:id="rId27"/>
  </p:sldIdLst>
  <p:sldSz cx="18288000" cy="10287000"/>
  <p:notesSz cx="6858000" cy="9144000"/>
  <p:embeddedFontLst>
    <p:embeddedFont>
      <p:font typeface="Amasis MT Pro" panose="02040504050005020304" pitchFamily="18" charset="0"/>
      <p:regular r:id="rId29"/>
      <p:bold r:id="rId30"/>
      <p:italic r:id="rId31"/>
      <p:boldItalic r:id="rId32"/>
    </p:embeddedFont>
    <p:embeddedFont>
      <p:font typeface="Amasis MT Pro Medium" panose="02040604050005020304" pitchFamily="18" charset="0"/>
      <p:regular r:id="rId33"/>
      <p:italic r:id="rId34"/>
    </p:embeddedFont>
    <p:embeddedFont>
      <p:font typeface="Calibri" panose="020F0502020204030204" pitchFamily="34" charset="0"/>
      <p:regular r:id="rId35"/>
      <p:bold r:id="rId36"/>
      <p:italic r:id="rId37"/>
      <p:boldItalic r:id="rId38"/>
    </p:embeddedFont>
    <p:embeddedFont>
      <p:font typeface="Montserrat" panose="00000500000000000000" pitchFamily="2" charset="0"/>
      <p:regular r:id="rId39"/>
      <p:bold r:id="rId40"/>
      <p:italic r:id="rId41"/>
      <p:boldItalic r:id="rId42"/>
    </p:embeddedFont>
    <p:embeddedFont>
      <p:font typeface="Montserrat Bold" panose="00000800000000000000" charset="0"/>
      <p:regular r:id="rId43"/>
      <p:bold r:id="rId44"/>
    </p:embeddedFont>
    <p:embeddedFont>
      <p:font typeface="Montserrat Bold Italics" panose="020B0604020202020204" charset="0"/>
      <p:regular r:id="rId45"/>
    </p:embeddedFont>
    <p:embeddedFont>
      <p:font typeface="Montserrat Medium" panose="00000600000000000000" pitchFamily="2" charset="0"/>
      <p:regular r:id="rId46"/>
      <p: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5109" autoAdjust="0"/>
  </p:normalViewPr>
  <p:slideViewPr>
    <p:cSldViewPr>
      <p:cViewPr varScale="1">
        <p:scale>
          <a:sx n="65" d="100"/>
          <a:sy n="65" d="100"/>
        </p:scale>
        <p:origin x="348"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4" d="100"/>
          <a:sy n="84" d="100"/>
        </p:scale>
        <p:origin x="3912"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font" Target="fonts/font19.fntdata"/><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18.01.2024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The impetus for the NOAA PSM – covid exposed the need for education, improved signage, and a renewed focus on CRMC’s public access program. We made it a priority item in our Section 309 plan, and then applied for and received a competitive grant from NOAA.</a:t>
            </a:r>
          </a:p>
        </p:txBody>
      </p:sp>
      <p:sp>
        <p:nvSpPr>
          <p:cNvPr id="4" name="Slide Number Placeholder 3"/>
          <p:cNvSpPr>
            <a:spLocks noGrp="1"/>
          </p:cNvSpPr>
          <p:nvPr>
            <p:ph type="sldNum" sz="quarter" idx="5"/>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21063006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Notably, the CRMC website was not one of the top three sources of information, and people appear not to know about existing map-based guides (both on CRMC’s website and shoreline-ri.com). These resources are listed in the last slide.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While there are fewer ROWS in Providence County than in Washington County, residents of Providence County reported being satisfied with the number of access points in the AREAS THEY LIKED TO VISIT. Most visits to shoreline areas occurred in Washington County (regardless of where people were FROM).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14</a:t>
            </a:fld>
            <a:endParaRPr lang="cs-CZ"/>
          </a:p>
        </p:txBody>
      </p:sp>
    </p:spTree>
    <p:extLst>
      <p:ext uri="{BB962C8B-B14F-4D97-AF65-F5344CB8AC3E}">
        <p14:creationId xmlns:p14="http://schemas.microsoft.com/office/powerpoint/2010/main" val="29942332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The Community Leader Advisory Group includes members of the Warwick Harbor Commission, the Charlestown Climate Resiliency Commission, the town of Narragansett Coastal Access Improvement Committee, the Narragansett Tribe, Movement Education Outdoors, Newport’s Friends of the Waterfront, the People’s Port Authority, the Saving RI Coastal Access Facebook Group, and a community leader from South Providence.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Here is the part of the law describing where the new rules do NOT apply, and that is where no passable shore exists, nor on land above the vegetation line, or on lawns, rocky cliffs, sea walls or other legally constructed shoreline infrastructure. And, importantly, no entitlement created for the public to use privately owned amenities. </a:t>
            </a:r>
          </a:p>
        </p:txBody>
      </p:sp>
      <p:sp>
        <p:nvSpPr>
          <p:cNvPr id="4" name="Slide Number Placeholder 3"/>
          <p:cNvSpPr>
            <a:spLocks noGrp="1"/>
          </p:cNvSpPr>
          <p:nvPr>
            <p:ph type="sldNum" sz="quarter" idx="5"/>
          </p:nvPr>
        </p:nvSpPr>
        <p:spPr/>
        <p:txBody>
          <a:bodyPr/>
          <a:lstStyle/>
          <a:p>
            <a:fld id="{673DE6B6-6FBD-4E81-B266-E255F7EE3F46}" type="slidenum">
              <a:rPr lang="en-US" smtClean="0"/>
              <a:t>23</a:t>
            </a:fld>
            <a:endParaRPr lang="en-US"/>
          </a:p>
        </p:txBody>
      </p:sp>
    </p:spTree>
    <p:extLst>
      <p:ext uri="{BB962C8B-B14F-4D97-AF65-F5344CB8AC3E}">
        <p14:creationId xmlns:p14="http://schemas.microsoft.com/office/powerpoint/2010/main" val="12181125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3DE6B6-6FBD-4E81-B266-E255F7EE3F46}" type="slidenum">
              <a:rPr lang="en-US" smtClean="0"/>
              <a:t>24</a:t>
            </a:fld>
            <a:endParaRPr lang="en-US"/>
          </a:p>
        </p:txBody>
      </p:sp>
    </p:spTree>
    <p:extLst>
      <p:ext uri="{BB962C8B-B14F-4D97-AF65-F5344CB8AC3E}">
        <p14:creationId xmlns:p14="http://schemas.microsoft.com/office/powerpoint/2010/main" val="3704705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But first we needed to really understand what </a:t>
            </a:r>
            <a:r>
              <a:rPr lang="en-US" dirty="0" err="1"/>
              <a:t>RIers</a:t>
            </a:r>
            <a:r>
              <a:rPr lang="en-US" dirty="0"/>
              <a:t> and tourists wanted and needed in terms of shoreline public access.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We didn't limit our questions to only CRMC-designated rights of way as we realized that we needed to understand the complete picture of shoreline use and access to see if there were gaps that CRMC had a role in filling in. For instance, if people were satisfied with shoreline access, even if it wasn't at CRMC ROWs or other CRMC areas, that would mean CRMC could use resources elsewhere. But if they weren't satisfied, perhaps CRMC ROW designation or other programs that incorporate shoreline access into permitting might help meet their needs.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In this case, “</a:t>
            </a:r>
            <a:r>
              <a:rPr lang="en-US" dirty="0" err="1"/>
              <a:t>RoW</a:t>
            </a:r>
            <a:r>
              <a:rPr lang="en-US" dirty="0"/>
              <a:t>” may include CRMC </a:t>
            </a:r>
            <a:r>
              <a:rPr lang="en-US" dirty="0" err="1"/>
              <a:t>RoWs</a:t>
            </a:r>
            <a:r>
              <a:rPr lang="en-US" dirty="0"/>
              <a:t>, municipal </a:t>
            </a:r>
            <a:r>
              <a:rPr lang="en-US" dirty="0" err="1"/>
              <a:t>RoWs</a:t>
            </a:r>
            <a:r>
              <a:rPr lang="en-US" dirty="0"/>
              <a:t>, and other means of accessing </a:t>
            </a:r>
            <a:r>
              <a:rPr lang="en-US"/>
              <a:t>the shore.</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401943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Add different survey methods here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The </a:t>
            </a:r>
            <a:r>
              <a:rPr lang="en-US" dirty="0" err="1"/>
              <a:t>Maptionnaire</a:t>
            </a:r>
            <a:r>
              <a:rPr lang="en-US" dirty="0"/>
              <a:t> survey utilized the CRMC-designated ROW map, and people could select any (or several) CRMC ROWs and talk about their use of or issues with these sites. While the community survey included questions about all shoreline uses, the </a:t>
            </a:r>
            <a:r>
              <a:rPr lang="en-US" dirty="0" err="1"/>
              <a:t>Maptionnaire</a:t>
            </a:r>
            <a:r>
              <a:rPr lang="en-US" dirty="0"/>
              <a:t> specifically asked about CRMC ROWs, in part because that was the GIS map we had available to us. But we did want to hone in on CRMC ROWs to some extent.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9</a:t>
            </a:fld>
            <a:endParaRPr lang="cs-CZ"/>
          </a:p>
        </p:txBody>
      </p:sp>
    </p:spTree>
    <p:extLst>
      <p:ext uri="{BB962C8B-B14F-4D97-AF65-F5344CB8AC3E}">
        <p14:creationId xmlns:p14="http://schemas.microsoft.com/office/powerpoint/2010/main" val="15342166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5.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hyperlink" Target="https://docs.google.com/presentation/d/1KUjJr2Kw3uwiRLet3-Z6rYJUTSpGSl65jZ1YP-IvT6o/edit#slide=id.g1e5217633ef_0_199" TargetMode="External"/><Relationship Id="rId5" Type="http://schemas.openxmlformats.org/officeDocument/2006/relationships/image" Target="../media/image17.sv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hyperlink" Target="https://www.shoreline-ri.com"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hyperlink" Target="http://www.crmc.ri.gov/publicaccess.html" TargetMode="External"/><Relationship Id="rId5" Type="http://schemas.openxmlformats.org/officeDocument/2006/relationships/hyperlink" Target="https://docs.google.com/presentation/d/17W_B0LlXmj_xzObYzPvGa4r5uK7-GRRoAVeF_a11bSM/edit?usp=sharing" TargetMode="Externa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mailto:lfeldman@crmc.ri.gov"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grpSp>
        <p:nvGrpSpPr>
          <p:cNvPr id="3" name="Group 3"/>
          <p:cNvGrpSpPr>
            <a:grpSpLocks noChangeAspect="1"/>
          </p:cNvGrpSpPr>
          <p:nvPr/>
        </p:nvGrpSpPr>
        <p:grpSpPr>
          <a:xfrm>
            <a:off x="11012521" y="1032260"/>
            <a:ext cx="6118611" cy="8222480"/>
            <a:chOff x="0" y="0"/>
            <a:chExt cx="3663950" cy="4923790"/>
          </a:xfrm>
        </p:grpSpPr>
        <p:sp>
          <p:nvSpPr>
            <p:cNvPr id="4" name="Freeform 4"/>
            <p:cNvSpPr/>
            <p:nvPr/>
          </p:nvSpPr>
          <p:spPr>
            <a:xfrm>
              <a:off x="31750" y="31750"/>
              <a:ext cx="3600450" cy="4859020"/>
            </a:xfrm>
            <a:custGeom>
              <a:avLst/>
              <a:gdLst/>
              <a:ahLst/>
              <a:cxnLst/>
              <a:rect l="l" t="t" r="r" b="b"/>
              <a:pathLst>
                <a:path w="3600450" h="485902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a:blip r:embed="rId4"/>
              <a:stretch>
                <a:fillRect l="-51271" r="-51271"/>
              </a:stretch>
            </a:blipFill>
          </p:spPr>
          <p:txBody>
            <a:bodyPr/>
            <a:lstStyle/>
            <a:p>
              <a:endParaRPr lang="en-US"/>
            </a:p>
          </p:txBody>
        </p:sp>
        <p:sp>
          <p:nvSpPr>
            <p:cNvPr id="5" name="Freeform 5"/>
            <p:cNvSpPr/>
            <p:nvPr/>
          </p:nvSpPr>
          <p:spPr>
            <a:xfrm>
              <a:off x="0" y="0"/>
              <a:ext cx="3663950" cy="4923790"/>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FFFFFF"/>
            </a:solidFill>
          </p:spPr>
          <p:txBody>
            <a:bodyPr/>
            <a:lstStyle/>
            <a:p>
              <a:endParaRPr lang="en-US"/>
            </a:p>
          </p:txBody>
        </p:sp>
      </p:grpSp>
      <p:sp>
        <p:nvSpPr>
          <p:cNvPr id="6" name="TextBox 6"/>
          <p:cNvSpPr txBox="1"/>
          <p:nvPr/>
        </p:nvSpPr>
        <p:spPr>
          <a:xfrm>
            <a:off x="1028700" y="2849641"/>
            <a:ext cx="9859996" cy="2693045"/>
          </a:xfrm>
          <a:prstGeom prst="rect">
            <a:avLst/>
          </a:prstGeom>
        </p:spPr>
        <p:txBody>
          <a:bodyPr lIns="0" tIns="0" rIns="0" bIns="0" rtlCol="0" anchor="t">
            <a:spAutoFit/>
          </a:bodyPr>
          <a:lstStyle/>
          <a:p>
            <a:pPr>
              <a:lnSpc>
                <a:spcPts val="7000"/>
              </a:lnSpc>
            </a:pPr>
            <a:r>
              <a:rPr lang="en-US" sz="7200" b="1" spc="200" dirty="0">
                <a:solidFill>
                  <a:srgbClr val="FFFFFF"/>
                </a:solidFill>
                <a:latin typeface="Amasis MT Pro" panose="02040504050005020304" pitchFamily="18" charset="0"/>
                <a:cs typeface="Aptos Serif" panose="020B0502040204020203" pitchFamily="18" charset="0"/>
              </a:rPr>
              <a:t>Shoreline Access Needs Assessment: Results</a:t>
            </a:r>
          </a:p>
        </p:txBody>
      </p:sp>
      <p:sp>
        <p:nvSpPr>
          <p:cNvPr id="7" name="TextBox 7"/>
          <p:cNvSpPr txBox="1"/>
          <p:nvPr/>
        </p:nvSpPr>
        <p:spPr>
          <a:xfrm>
            <a:off x="753918" y="7562078"/>
            <a:ext cx="9754045" cy="1885837"/>
          </a:xfrm>
          <a:prstGeom prst="rect">
            <a:avLst/>
          </a:prstGeom>
        </p:spPr>
        <p:txBody>
          <a:bodyPr lIns="0" tIns="0" rIns="0" bIns="0" rtlCol="0" anchor="t">
            <a:spAutoFit/>
          </a:bodyPr>
          <a:lstStyle/>
          <a:p>
            <a:pPr marL="431810" lvl="1" indent="-215905">
              <a:lnSpc>
                <a:spcPts val="3020"/>
              </a:lnSpc>
              <a:buFont typeface="Arial"/>
              <a:buChar char="•"/>
            </a:pPr>
            <a:r>
              <a:rPr lang="en-US" sz="2000" b="1" spc="170" dirty="0">
                <a:solidFill>
                  <a:srgbClr val="FFFFFF"/>
                </a:solidFill>
                <a:latin typeface="Arial" panose="020B0604020202020204" pitchFamily="34" charset="0"/>
                <a:cs typeface="Arial" panose="020B0604020202020204" pitchFamily="34" charset="0"/>
              </a:rPr>
              <a:t>RI COASTAL RESOURCES MANAGEMENT COUNCIL</a:t>
            </a:r>
          </a:p>
          <a:p>
            <a:pPr marL="431810" lvl="1" indent="-215905">
              <a:lnSpc>
                <a:spcPts val="3020"/>
              </a:lnSpc>
              <a:buFont typeface="Arial"/>
              <a:buChar char="•"/>
            </a:pPr>
            <a:r>
              <a:rPr lang="en-US" sz="2000" b="1" spc="170" dirty="0">
                <a:solidFill>
                  <a:srgbClr val="FFFFFF"/>
                </a:solidFill>
                <a:latin typeface="Arial" panose="020B0604020202020204" pitchFamily="34" charset="0"/>
                <a:cs typeface="Arial" panose="020B0604020202020204" pitchFamily="34" charset="0"/>
              </a:rPr>
              <a:t>RHODE ISLAND SEA GRANT</a:t>
            </a:r>
          </a:p>
          <a:p>
            <a:pPr marL="431810" lvl="1" indent="-215905">
              <a:lnSpc>
                <a:spcPts val="3020"/>
              </a:lnSpc>
              <a:buFont typeface="Arial"/>
              <a:buChar char="•"/>
            </a:pPr>
            <a:r>
              <a:rPr lang="en-US" sz="2000" b="1" spc="170" dirty="0">
                <a:solidFill>
                  <a:srgbClr val="FFFFFF"/>
                </a:solidFill>
                <a:latin typeface="Arial" panose="020B0604020202020204" pitchFamily="34" charset="0"/>
                <a:cs typeface="Arial" panose="020B0604020202020204" pitchFamily="34" charset="0"/>
              </a:rPr>
              <a:t>NARRAGANSETT BAY NATIONAL ESTUARINE RESEARCH RESERVE</a:t>
            </a:r>
          </a:p>
          <a:p>
            <a:pPr marL="431810" lvl="1" indent="-215905">
              <a:lnSpc>
                <a:spcPts val="3020"/>
              </a:lnSpc>
              <a:buFont typeface="Arial"/>
              <a:buChar char="•"/>
            </a:pPr>
            <a:r>
              <a:rPr lang="en-US" sz="2000" b="1" spc="170" dirty="0">
                <a:solidFill>
                  <a:srgbClr val="FFFFFF"/>
                </a:solidFill>
                <a:latin typeface="Arial" panose="020B0604020202020204" pitchFamily="34" charset="0"/>
                <a:cs typeface="Arial" panose="020B0604020202020204" pitchFamily="34" charset="0"/>
              </a:rPr>
              <a:t>IMPACT BY DESIGN</a:t>
            </a:r>
          </a:p>
        </p:txBody>
      </p:sp>
      <p:sp>
        <p:nvSpPr>
          <p:cNvPr id="8" name="TextBox 8"/>
          <p:cNvSpPr txBox="1"/>
          <p:nvPr/>
        </p:nvSpPr>
        <p:spPr>
          <a:xfrm>
            <a:off x="1028700" y="1492575"/>
            <a:ext cx="9479263" cy="398145"/>
          </a:xfrm>
          <a:prstGeom prst="rect">
            <a:avLst/>
          </a:prstGeom>
        </p:spPr>
        <p:txBody>
          <a:bodyPr lIns="0" tIns="0" rIns="0" bIns="0" rtlCol="0" anchor="t">
            <a:spAutoFit/>
          </a:bodyPr>
          <a:lstStyle/>
          <a:p>
            <a:pPr>
              <a:lnSpc>
                <a:spcPts val="3105"/>
              </a:lnSpc>
            </a:pPr>
            <a:r>
              <a:rPr lang="en-US" sz="2700" b="1" spc="151" dirty="0">
                <a:solidFill>
                  <a:schemeClr val="accent3">
                    <a:lumMod val="40000"/>
                    <a:lumOff val="60000"/>
                  </a:schemeClr>
                </a:solidFill>
                <a:latin typeface="Arial" panose="020B0604020202020204" pitchFamily="34" charset="0"/>
                <a:cs typeface="Arial" panose="020B0604020202020204" pitchFamily="34" charset="0"/>
              </a:rPr>
              <a:t>PRESENTED JANUARY 2024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grpSp>
        <p:nvGrpSpPr>
          <p:cNvPr id="3" name="Group 3"/>
          <p:cNvGrpSpPr/>
          <p:nvPr/>
        </p:nvGrpSpPr>
        <p:grpSpPr>
          <a:xfrm>
            <a:off x="2183770" y="4577804"/>
            <a:ext cx="5055231" cy="4298316"/>
            <a:chOff x="0" y="-38100"/>
            <a:chExt cx="1242984" cy="1255752"/>
          </a:xfrm>
        </p:grpSpPr>
        <p:sp>
          <p:nvSpPr>
            <p:cNvPr id="4" name="Freeform 4"/>
            <p:cNvSpPr/>
            <p:nvPr/>
          </p:nvSpPr>
          <p:spPr>
            <a:xfrm>
              <a:off x="0" y="0"/>
              <a:ext cx="1242984" cy="1217652"/>
            </a:xfrm>
            <a:custGeom>
              <a:avLst/>
              <a:gdLst/>
              <a:ahLst/>
              <a:cxnLst/>
              <a:rect l="l" t="t" r="r" b="b"/>
              <a:pathLst>
                <a:path w="1149303" h="1217652">
                  <a:moveTo>
                    <a:pt x="27845" y="0"/>
                  </a:moveTo>
                  <a:lnTo>
                    <a:pt x="1121459" y="0"/>
                  </a:lnTo>
                  <a:cubicBezTo>
                    <a:pt x="1136837" y="0"/>
                    <a:pt x="1149303" y="12466"/>
                    <a:pt x="1149303" y="27845"/>
                  </a:cubicBezTo>
                  <a:lnTo>
                    <a:pt x="1149303" y="1189808"/>
                  </a:lnTo>
                  <a:cubicBezTo>
                    <a:pt x="1149303" y="1197193"/>
                    <a:pt x="1146370" y="1204275"/>
                    <a:pt x="1141148" y="1209497"/>
                  </a:cubicBezTo>
                  <a:cubicBezTo>
                    <a:pt x="1135926" y="1214719"/>
                    <a:pt x="1128843" y="1217652"/>
                    <a:pt x="1121459" y="1217652"/>
                  </a:cubicBezTo>
                  <a:lnTo>
                    <a:pt x="27845" y="1217652"/>
                  </a:lnTo>
                  <a:cubicBezTo>
                    <a:pt x="20460" y="1217652"/>
                    <a:pt x="13377" y="1214719"/>
                    <a:pt x="8155" y="1209497"/>
                  </a:cubicBezTo>
                  <a:cubicBezTo>
                    <a:pt x="2934" y="1204275"/>
                    <a:pt x="0" y="1197193"/>
                    <a:pt x="0" y="1189808"/>
                  </a:cubicBezTo>
                  <a:lnTo>
                    <a:pt x="0" y="27845"/>
                  </a:lnTo>
                  <a:cubicBezTo>
                    <a:pt x="0" y="20460"/>
                    <a:pt x="2934" y="13377"/>
                    <a:pt x="8155" y="8155"/>
                  </a:cubicBezTo>
                  <a:cubicBezTo>
                    <a:pt x="13377" y="2934"/>
                    <a:pt x="20460" y="0"/>
                    <a:pt x="27845" y="0"/>
                  </a:cubicBezTo>
                  <a:close/>
                </a:path>
              </a:pathLst>
            </a:custGeom>
            <a:solidFill>
              <a:srgbClr val="B0BF9D"/>
            </a:solidFill>
            <a:ln w="19050" cap="sq">
              <a:solidFill>
                <a:srgbClr val="000000"/>
              </a:solidFill>
              <a:prstDash val="solid"/>
              <a:miter/>
            </a:ln>
          </p:spPr>
          <p:txBody>
            <a:bodyPr/>
            <a:lstStyle/>
            <a:p>
              <a:endParaRPr lang="en-US"/>
            </a:p>
          </p:txBody>
        </p:sp>
        <p:sp>
          <p:nvSpPr>
            <p:cNvPr id="5" name="TextBox 5"/>
            <p:cNvSpPr txBox="1"/>
            <p:nvPr/>
          </p:nvSpPr>
          <p:spPr>
            <a:xfrm>
              <a:off x="0" y="-38100"/>
              <a:ext cx="1149303" cy="1255752"/>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6" name="Group 6"/>
          <p:cNvGrpSpPr/>
          <p:nvPr/>
        </p:nvGrpSpPr>
        <p:grpSpPr>
          <a:xfrm>
            <a:off x="8578713" y="4577804"/>
            <a:ext cx="7804287" cy="4298316"/>
            <a:chOff x="0" y="-38100"/>
            <a:chExt cx="1180148" cy="1255752"/>
          </a:xfrm>
        </p:grpSpPr>
        <p:sp>
          <p:nvSpPr>
            <p:cNvPr id="7" name="Freeform 7"/>
            <p:cNvSpPr/>
            <p:nvPr/>
          </p:nvSpPr>
          <p:spPr>
            <a:xfrm>
              <a:off x="0" y="0"/>
              <a:ext cx="1180148" cy="1217652"/>
            </a:xfrm>
            <a:custGeom>
              <a:avLst/>
              <a:gdLst/>
              <a:ahLst/>
              <a:cxnLst/>
              <a:rect l="l" t="t" r="r" b="b"/>
              <a:pathLst>
                <a:path w="1149303" h="1217652">
                  <a:moveTo>
                    <a:pt x="27845" y="0"/>
                  </a:moveTo>
                  <a:lnTo>
                    <a:pt x="1121459" y="0"/>
                  </a:lnTo>
                  <a:cubicBezTo>
                    <a:pt x="1136837" y="0"/>
                    <a:pt x="1149303" y="12466"/>
                    <a:pt x="1149303" y="27845"/>
                  </a:cubicBezTo>
                  <a:lnTo>
                    <a:pt x="1149303" y="1189808"/>
                  </a:lnTo>
                  <a:cubicBezTo>
                    <a:pt x="1149303" y="1197193"/>
                    <a:pt x="1146370" y="1204275"/>
                    <a:pt x="1141148" y="1209497"/>
                  </a:cubicBezTo>
                  <a:cubicBezTo>
                    <a:pt x="1135926" y="1214719"/>
                    <a:pt x="1128843" y="1217652"/>
                    <a:pt x="1121459" y="1217652"/>
                  </a:cubicBezTo>
                  <a:lnTo>
                    <a:pt x="27845" y="1217652"/>
                  </a:lnTo>
                  <a:cubicBezTo>
                    <a:pt x="20460" y="1217652"/>
                    <a:pt x="13377" y="1214719"/>
                    <a:pt x="8155" y="1209497"/>
                  </a:cubicBezTo>
                  <a:cubicBezTo>
                    <a:pt x="2934" y="1204275"/>
                    <a:pt x="0" y="1197193"/>
                    <a:pt x="0" y="1189808"/>
                  </a:cubicBezTo>
                  <a:lnTo>
                    <a:pt x="0" y="27845"/>
                  </a:lnTo>
                  <a:cubicBezTo>
                    <a:pt x="0" y="20460"/>
                    <a:pt x="2934" y="13377"/>
                    <a:pt x="8155" y="8155"/>
                  </a:cubicBezTo>
                  <a:cubicBezTo>
                    <a:pt x="13377" y="2934"/>
                    <a:pt x="20460" y="0"/>
                    <a:pt x="27845" y="0"/>
                  </a:cubicBezTo>
                  <a:close/>
                </a:path>
              </a:pathLst>
            </a:custGeom>
            <a:solidFill>
              <a:srgbClr val="B0BF9D"/>
            </a:solidFill>
            <a:ln w="19050" cap="sq">
              <a:solidFill>
                <a:srgbClr val="000000"/>
              </a:solidFill>
              <a:prstDash val="solid"/>
              <a:miter/>
            </a:ln>
          </p:spPr>
          <p:txBody>
            <a:bodyPr/>
            <a:lstStyle/>
            <a:p>
              <a:endParaRPr lang="en-US"/>
            </a:p>
          </p:txBody>
        </p:sp>
        <p:sp>
          <p:nvSpPr>
            <p:cNvPr id="8" name="TextBox 8"/>
            <p:cNvSpPr txBox="1"/>
            <p:nvPr/>
          </p:nvSpPr>
          <p:spPr>
            <a:xfrm>
              <a:off x="0" y="-38100"/>
              <a:ext cx="1149303" cy="1255752"/>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12" name="Freeform 12"/>
          <p:cNvSpPr/>
          <p:nvPr/>
        </p:nvSpPr>
        <p:spPr>
          <a:xfrm>
            <a:off x="3966699" y="1754062"/>
            <a:ext cx="1489372" cy="1489372"/>
          </a:xfrm>
          <a:custGeom>
            <a:avLst/>
            <a:gdLst/>
            <a:ahLst/>
            <a:cxnLst/>
            <a:rect l="l" t="t" r="r" b="b"/>
            <a:pathLst>
              <a:path w="1489372" h="1489372">
                <a:moveTo>
                  <a:pt x="0" y="0"/>
                </a:moveTo>
                <a:lnTo>
                  <a:pt x="1489372" y="0"/>
                </a:lnTo>
                <a:lnTo>
                  <a:pt x="1489372" y="1489372"/>
                </a:lnTo>
                <a:lnTo>
                  <a:pt x="0" y="14893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a:off x="11666037" y="1754062"/>
            <a:ext cx="1629637" cy="1560378"/>
          </a:xfrm>
          <a:custGeom>
            <a:avLst/>
            <a:gdLst/>
            <a:ahLst/>
            <a:cxnLst/>
            <a:rect l="l" t="t" r="r" b="b"/>
            <a:pathLst>
              <a:path w="1629637" h="1560378">
                <a:moveTo>
                  <a:pt x="0" y="0"/>
                </a:moveTo>
                <a:lnTo>
                  <a:pt x="1629637" y="0"/>
                </a:lnTo>
                <a:lnTo>
                  <a:pt x="1629637" y="1560377"/>
                </a:lnTo>
                <a:lnTo>
                  <a:pt x="0" y="15603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TextBox 15"/>
          <p:cNvSpPr txBox="1"/>
          <p:nvPr/>
        </p:nvSpPr>
        <p:spPr>
          <a:xfrm>
            <a:off x="2626079" y="3613626"/>
            <a:ext cx="4170612" cy="455295"/>
          </a:xfrm>
          <a:prstGeom prst="rect">
            <a:avLst/>
          </a:prstGeom>
        </p:spPr>
        <p:txBody>
          <a:bodyPr lIns="0" tIns="0" rIns="0" bIns="0" rtlCol="0" anchor="t">
            <a:spAutoFit/>
          </a:bodyPr>
          <a:lstStyle/>
          <a:p>
            <a:pPr algn="ctr">
              <a:lnSpc>
                <a:spcPts val="3780"/>
              </a:lnSpc>
            </a:pPr>
            <a:r>
              <a:rPr lang="en-US" sz="2700" b="1" spc="48" dirty="0">
                <a:solidFill>
                  <a:srgbClr val="FFFFFF"/>
                </a:solidFill>
                <a:latin typeface="Montserrat" panose="00000500000000000000" pitchFamily="2" charset="0"/>
              </a:rPr>
              <a:t>SOURCES OF INFO</a:t>
            </a:r>
          </a:p>
        </p:txBody>
      </p:sp>
      <p:sp>
        <p:nvSpPr>
          <p:cNvPr id="17" name="TextBox 17"/>
          <p:cNvSpPr txBox="1"/>
          <p:nvPr/>
        </p:nvSpPr>
        <p:spPr>
          <a:xfrm>
            <a:off x="10293562" y="3613625"/>
            <a:ext cx="4170612" cy="455295"/>
          </a:xfrm>
          <a:prstGeom prst="rect">
            <a:avLst/>
          </a:prstGeom>
        </p:spPr>
        <p:txBody>
          <a:bodyPr lIns="0" tIns="0" rIns="0" bIns="0" rtlCol="0" anchor="t">
            <a:spAutoFit/>
          </a:bodyPr>
          <a:lstStyle/>
          <a:p>
            <a:pPr marL="0" lvl="1" indent="0" algn="ctr">
              <a:lnSpc>
                <a:spcPts val="3780"/>
              </a:lnSpc>
              <a:spcBef>
                <a:spcPct val="0"/>
              </a:spcBef>
            </a:pPr>
            <a:r>
              <a:rPr lang="en-US" sz="2700" b="1" spc="48" dirty="0">
                <a:solidFill>
                  <a:srgbClr val="FFFFFF"/>
                </a:solidFill>
                <a:latin typeface="Montserrat" panose="00000500000000000000" pitchFamily="2" charset="0"/>
              </a:rPr>
              <a:t>RECOMMENDATION</a:t>
            </a:r>
          </a:p>
        </p:txBody>
      </p:sp>
      <p:sp>
        <p:nvSpPr>
          <p:cNvPr id="18" name="TextBox 18"/>
          <p:cNvSpPr txBox="1"/>
          <p:nvPr/>
        </p:nvSpPr>
        <p:spPr>
          <a:xfrm>
            <a:off x="2672559" y="5048250"/>
            <a:ext cx="4414041" cy="3182859"/>
          </a:xfrm>
          <a:prstGeom prst="rect">
            <a:avLst/>
          </a:prstGeom>
        </p:spPr>
        <p:txBody>
          <a:bodyPr wrap="square" lIns="0" tIns="0" rIns="0" bIns="0" rtlCol="0" anchor="t">
            <a:spAutoFit/>
          </a:bodyPr>
          <a:lstStyle/>
          <a:p>
            <a:pPr>
              <a:lnSpc>
                <a:spcPts val="2519"/>
              </a:lnSpc>
            </a:pPr>
            <a:r>
              <a:rPr lang="en-US" sz="2400" spc="32" dirty="0">
                <a:solidFill>
                  <a:srgbClr val="000000"/>
                </a:solidFill>
                <a:latin typeface="Montserrat" panose="00000500000000000000" pitchFamily="2" charset="0"/>
              </a:rPr>
              <a:t>The top 3 </a:t>
            </a:r>
            <a:r>
              <a:rPr lang="en-US" sz="2400" b="1" spc="32" dirty="0">
                <a:solidFill>
                  <a:srgbClr val="000000"/>
                </a:solidFill>
                <a:latin typeface="Montserrat" panose="00000500000000000000" pitchFamily="2" charset="0"/>
              </a:rPr>
              <a:t>sources of information</a:t>
            </a:r>
            <a:r>
              <a:rPr lang="en-US" sz="2400" spc="32" dirty="0">
                <a:solidFill>
                  <a:srgbClr val="000000"/>
                </a:solidFill>
                <a:latin typeface="Montserrat" panose="00000500000000000000" pitchFamily="2" charset="0"/>
              </a:rPr>
              <a:t> to learn more about general shoreline access and related issues are: </a:t>
            </a:r>
          </a:p>
          <a:p>
            <a:pPr algn="just">
              <a:lnSpc>
                <a:spcPts val="2519"/>
              </a:lnSpc>
            </a:pPr>
            <a:endParaRPr lang="en-US" sz="2400" spc="32" dirty="0">
              <a:solidFill>
                <a:srgbClr val="000000"/>
              </a:solidFill>
              <a:latin typeface="Montserrat" panose="00000500000000000000" pitchFamily="2" charset="0"/>
            </a:endParaRPr>
          </a:p>
          <a:p>
            <a:pPr marL="388618" lvl="1" indent="-194309" algn="just">
              <a:lnSpc>
                <a:spcPts val="2519"/>
              </a:lnSpc>
              <a:buFont typeface="Arial"/>
              <a:buChar char="•"/>
            </a:pPr>
            <a:r>
              <a:rPr lang="en-US" sz="2400" spc="32" dirty="0">
                <a:solidFill>
                  <a:srgbClr val="000000"/>
                </a:solidFill>
                <a:latin typeface="Montserrat" panose="00000500000000000000" pitchFamily="2" charset="0"/>
              </a:rPr>
              <a:t>Word of mouth</a:t>
            </a:r>
          </a:p>
          <a:p>
            <a:pPr marL="388618" lvl="1" indent="-194309" algn="just">
              <a:lnSpc>
                <a:spcPts val="2519"/>
              </a:lnSpc>
              <a:buFont typeface="Arial"/>
              <a:buChar char="•"/>
            </a:pPr>
            <a:r>
              <a:rPr lang="en-US" sz="2400" spc="32" dirty="0">
                <a:solidFill>
                  <a:srgbClr val="000000"/>
                </a:solidFill>
                <a:latin typeface="Montserrat" panose="00000500000000000000" pitchFamily="2" charset="0"/>
              </a:rPr>
              <a:t>Online searches</a:t>
            </a:r>
          </a:p>
          <a:p>
            <a:pPr marL="388618" lvl="1" indent="-194309" algn="just">
              <a:lnSpc>
                <a:spcPts val="2519"/>
              </a:lnSpc>
              <a:buFont typeface="Arial"/>
              <a:buChar char="•"/>
            </a:pPr>
            <a:r>
              <a:rPr lang="en-US" sz="2400" spc="32" dirty="0">
                <a:solidFill>
                  <a:srgbClr val="000000"/>
                </a:solidFill>
                <a:latin typeface="Montserrat" panose="00000500000000000000" pitchFamily="2" charset="0"/>
              </a:rPr>
              <a:t>The DEM website </a:t>
            </a:r>
          </a:p>
          <a:p>
            <a:pPr algn="just">
              <a:lnSpc>
                <a:spcPts val="2519"/>
              </a:lnSpc>
            </a:pPr>
            <a:endParaRPr lang="en-US" sz="1799" spc="32" dirty="0">
              <a:solidFill>
                <a:srgbClr val="000000"/>
              </a:solidFill>
              <a:latin typeface="Montserrat"/>
            </a:endParaRPr>
          </a:p>
        </p:txBody>
      </p:sp>
      <p:sp>
        <p:nvSpPr>
          <p:cNvPr id="19" name="TextBox 19"/>
          <p:cNvSpPr txBox="1"/>
          <p:nvPr/>
        </p:nvSpPr>
        <p:spPr>
          <a:xfrm>
            <a:off x="9017989" y="5071110"/>
            <a:ext cx="6755411" cy="3526606"/>
          </a:xfrm>
          <a:prstGeom prst="rect">
            <a:avLst/>
          </a:prstGeom>
        </p:spPr>
        <p:txBody>
          <a:bodyPr wrap="square" lIns="0" tIns="0" rIns="0" bIns="0" rtlCol="0" anchor="t">
            <a:spAutoFit/>
          </a:bodyPr>
          <a:lstStyle/>
          <a:p>
            <a:pPr>
              <a:lnSpc>
                <a:spcPts val="2519"/>
              </a:lnSpc>
            </a:pPr>
            <a:r>
              <a:rPr lang="en-US" sz="2400" spc="32" dirty="0">
                <a:solidFill>
                  <a:srgbClr val="000000"/>
                </a:solidFill>
                <a:latin typeface="Montserrat" panose="00000500000000000000" pitchFamily="2" charset="0"/>
              </a:rPr>
              <a:t>The top 3 ways to </a:t>
            </a:r>
            <a:r>
              <a:rPr lang="en-US" sz="2400" b="1" spc="32" dirty="0">
                <a:solidFill>
                  <a:srgbClr val="000000"/>
                </a:solidFill>
                <a:latin typeface="Montserrat" panose="00000500000000000000" pitchFamily="2" charset="0"/>
              </a:rPr>
              <a:t>make getting information on general shoreline access easier</a:t>
            </a:r>
            <a:r>
              <a:rPr lang="en-US" sz="2400" spc="32" dirty="0">
                <a:solidFill>
                  <a:srgbClr val="000000"/>
                </a:solidFill>
                <a:latin typeface="Montserrat" panose="00000500000000000000" pitchFamily="2" charset="0"/>
              </a:rPr>
              <a:t> are:</a:t>
            </a:r>
          </a:p>
          <a:p>
            <a:pPr>
              <a:lnSpc>
                <a:spcPts val="2519"/>
              </a:lnSpc>
            </a:pPr>
            <a:endParaRPr lang="en-US" sz="2400" spc="32" dirty="0">
              <a:solidFill>
                <a:srgbClr val="000000"/>
              </a:solidFill>
              <a:latin typeface="Montserrat" panose="00000500000000000000" pitchFamily="2" charset="0"/>
            </a:endParaRPr>
          </a:p>
          <a:p>
            <a:pPr marL="388618" lvl="1" indent="-194309">
              <a:lnSpc>
                <a:spcPts val="2519"/>
              </a:lnSpc>
              <a:buFont typeface="Arial"/>
              <a:buChar char="•"/>
            </a:pPr>
            <a:r>
              <a:rPr lang="en-US" sz="2400" spc="32" dirty="0">
                <a:solidFill>
                  <a:srgbClr val="000000"/>
                </a:solidFill>
                <a:latin typeface="Montserrat" panose="00000500000000000000" pitchFamily="2" charset="0"/>
              </a:rPr>
              <a:t>Dedicated social media OR website where </a:t>
            </a:r>
            <a:r>
              <a:rPr lang="en-US" sz="2400" spc="32" dirty="0" err="1">
                <a:solidFill>
                  <a:srgbClr val="000000"/>
                </a:solidFill>
                <a:latin typeface="Montserrat" panose="00000500000000000000" pitchFamily="2" charset="0"/>
              </a:rPr>
              <a:t>RoW</a:t>
            </a:r>
            <a:r>
              <a:rPr lang="en-US" sz="2400" spc="32" dirty="0">
                <a:solidFill>
                  <a:srgbClr val="000000"/>
                </a:solidFill>
                <a:latin typeface="Montserrat" panose="00000500000000000000" pitchFamily="2" charset="0"/>
              </a:rPr>
              <a:t> users can get all of their info in one place </a:t>
            </a:r>
          </a:p>
          <a:p>
            <a:pPr marL="388618" lvl="1" indent="-194309">
              <a:lnSpc>
                <a:spcPts val="2519"/>
              </a:lnSpc>
              <a:buFont typeface="Arial"/>
              <a:buChar char="•"/>
            </a:pPr>
            <a:r>
              <a:rPr lang="en-US" sz="2400" spc="32" dirty="0">
                <a:solidFill>
                  <a:srgbClr val="000000"/>
                </a:solidFill>
                <a:latin typeface="Montserrat" panose="00000500000000000000" pitchFamily="2" charset="0"/>
              </a:rPr>
              <a:t>A detailed map, app, or guide </a:t>
            </a:r>
          </a:p>
          <a:p>
            <a:pPr marL="388618" lvl="1" indent="-194309">
              <a:lnSpc>
                <a:spcPts val="2519"/>
              </a:lnSpc>
              <a:buFont typeface="Arial"/>
              <a:buChar char="•"/>
            </a:pPr>
            <a:r>
              <a:rPr lang="en-US" sz="2400" spc="32" dirty="0">
                <a:solidFill>
                  <a:srgbClr val="000000"/>
                </a:solidFill>
                <a:latin typeface="Montserrat" panose="00000500000000000000" pitchFamily="2" charset="0"/>
              </a:rPr>
              <a:t>Identifying parking spot locations + their costs </a:t>
            </a:r>
          </a:p>
          <a:p>
            <a:pPr>
              <a:lnSpc>
                <a:spcPts val="2519"/>
              </a:lnSpc>
            </a:pPr>
            <a:endParaRPr lang="en-US" sz="2400" spc="32" dirty="0">
              <a:solidFill>
                <a:srgbClr val="000000"/>
              </a:solidFill>
              <a:latin typeface="Montserra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grpSp>
        <p:nvGrpSpPr>
          <p:cNvPr id="3" name="Group 3"/>
          <p:cNvGrpSpPr/>
          <p:nvPr/>
        </p:nvGrpSpPr>
        <p:grpSpPr>
          <a:xfrm>
            <a:off x="4787584" y="4331945"/>
            <a:ext cx="8712829" cy="5231156"/>
            <a:chOff x="0" y="0"/>
            <a:chExt cx="1701631" cy="1482112"/>
          </a:xfrm>
        </p:grpSpPr>
        <p:sp>
          <p:nvSpPr>
            <p:cNvPr id="4" name="Freeform 4"/>
            <p:cNvSpPr/>
            <p:nvPr/>
          </p:nvSpPr>
          <p:spPr>
            <a:xfrm>
              <a:off x="0" y="0"/>
              <a:ext cx="1701631" cy="1482112"/>
            </a:xfrm>
            <a:custGeom>
              <a:avLst/>
              <a:gdLst/>
              <a:ahLst/>
              <a:cxnLst/>
              <a:rect l="l" t="t" r="r" b="b"/>
              <a:pathLst>
                <a:path w="1701631" h="1482112">
                  <a:moveTo>
                    <a:pt x="18807" y="0"/>
                  </a:moveTo>
                  <a:lnTo>
                    <a:pt x="1682824" y="0"/>
                  </a:lnTo>
                  <a:cubicBezTo>
                    <a:pt x="1687812" y="0"/>
                    <a:pt x="1692596" y="1981"/>
                    <a:pt x="1696122" y="5508"/>
                  </a:cubicBezTo>
                  <a:cubicBezTo>
                    <a:pt x="1699649" y="9035"/>
                    <a:pt x="1701631" y="13819"/>
                    <a:pt x="1701631" y="18807"/>
                  </a:cubicBezTo>
                  <a:lnTo>
                    <a:pt x="1701631" y="1463305"/>
                  </a:lnTo>
                  <a:cubicBezTo>
                    <a:pt x="1701631" y="1468293"/>
                    <a:pt x="1699649" y="1473076"/>
                    <a:pt x="1696122" y="1476603"/>
                  </a:cubicBezTo>
                  <a:cubicBezTo>
                    <a:pt x="1692596" y="1480130"/>
                    <a:pt x="1687812" y="1482112"/>
                    <a:pt x="1682824" y="1482112"/>
                  </a:cubicBezTo>
                  <a:lnTo>
                    <a:pt x="18807" y="1482112"/>
                  </a:lnTo>
                  <a:cubicBezTo>
                    <a:pt x="13819" y="1482112"/>
                    <a:pt x="9035" y="1480130"/>
                    <a:pt x="5508" y="1476603"/>
                  </a:cubicBezTo>
                  <a:cubicBezTo>
                    <a:pt x="1981" y="1473076"/>
                    <a:pt x="0" y="1468293"/>
                    <a:pt x="0" y="1463305"/>
                  </a:cubicBezTo>
                  <a:lnTo>
                    <a:pt x="0" y="18807"/>
                  </a:lnTo>
                  <a:cubicBezTo>
                    <a:pt x="0" y="13819"/>
                    <a:pt x="1981" y="9035"/>
                    <a:pt x="5508" y="5508"/>
                  </a:cubicBezTo>
                  <a:cubicBezTo>
                    <a:pt x="9035" y="1981"/>
                    <a:pt x="13819" y="0"/>
                    <a:pt x="18807" y="0"/>
                  </a:cubicBezTo>
                  <a:close/>
                </a:path>
              </a:pathLst>
            </a:custGeom>
            <a:solidFill>
              <a:srgbClr val="B0BF9D"/>
            </a:solidFill>
            <a:ln w="38100" cap="sq">
              <a:solidFill>
                <a:srgbClr val="FFFFFF"/>
              </a:solidFill>
              <a:prstDash val="solid"/>
              <a:miter/>
            </a:ln>
          </p:spPr>
          <p:txBody>
            <a:bodyPr/>
            <a:lstStyle/>
            <a:p>
              <a:endParaRPr lang="en-US"/>
            </a:p>
          </p:txBody>
        </p:sp>
        <p:sp>
          <p:nvSpPr>
            <p:cNvPr id="5" name="TextBox 5"/>
            <p:cNvSpPr txBox="1"/>
            <p:nvPr/>
          </p:nvSpPr>
          <p:spPr>
            <a:xfrm>
              <a:off x="0" y="-38100"/>
              <a:ext cx="1701631" cy="1520212"/>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9" name="Freeform 9"/>
          <p:cNvSpPr/>
          <p:nvPr/>
        </p:nvSpPr>
        <p:spPr>
          <a:xfrm>
            <a:off x="8105176" y="1019175"/>
            <a:ext cx="2077647" cy="1989347"/>
          </a:xfrm>
          <a:custGeom>
            <a:avLst/>
            <a:gdLst/>
            <a:ahLst/>
            <a:cxnLst/>
            <a:rect l="l" t="t" r="r" b="b"/>
            <a:pathLst>
              <a:path w="2077647" h="1989347">
                <a:moveTo>
                  <a:pt x="0" y="0"/>
                </a:moveTo>
                <a:lnTo>
                  <a:pt x="2077648" y="0"/>
                </a:lnTo>
                <a:lnTo>
                  <a:pt x="2077648" y="1989347"/>
                </a:lnTo>
                <a:lnTo>
                  <a:pt x="0" y="19893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5943600" y="3177986"/>
            <a:ext cx="6363671" cy="594971"/>
          </a:xfrm>
          <a:prstGeom prst="rect">
            <a:avLst/>
          </a:prstGeom>
        </p:spPr>
        <p:txBody>
          <a:bodyPr wrap="square" lIns="0" tIns="0" rIns="0" bIns="0" rtlCol="0" anchor="t">
            <a:spAutoFit/>
          </a:bodyPr>
          <a:lstStyle/>
          <a:p>
            <a:pPr marL="0" lvl="1" indent="0" algn="ctr">
              <a:lnSpc>
                <a:spcPts val="5039"/>
              </a:lnSpc>
              <a:spcBef>
                <a:spcPct val="0"/>
              </a:spcBef>
            </a:pPr>
            <a:r>
              <a:rPr lang="en-US" sz="3599" b="1" spc="64" dirty="0">
                <a:solidFill>
                  <a:srgbClr val="FFFFFF"/>
                </a:solidFill>
                <a:latin typeface="Montserrat" panose="00000500000000000000" pitchFamily="2" charset="0"/>
              </a:rPr>
              <a:t>DETERRENTS TO ACCESS</a:t>
            </a:r>
          </a:p>
        </p:txBody>
      </p:sp>
      <p:sp>
        <p:nvSpPr>
          <p:cNvPr id="11" name="TextBox 11"/>
          <p:cNvSpPr txBox="1"/>
          <p:nvPr/>
        </p:nvSpPr>
        <p:spPr>
          <a:xfrm>
            <a:off x="5184377" y="4837680"/>
            <a:ext cx="7919241" cy="5000600"/>
          </a:xfrm>
          <a:prstGeom prst="rect">
            <a:avLst/>
          </a:prstGeom>
        </p:spPr>
        <p:txBody>
          <a:bodyPr wrap="square" lIns="0" tIns="0" rIns="0" bIns="0" rtlCol="0" anchor="t">
            <a:spAutoFit/>
          </a:bodyPr>
          <a:lstStyle/>
          <a:p>
            <a:pPr>
              <a:lnSpc>
                <a:spcPts val="2799"/>
              </a:lnSpc>
            </a:pPr>
            <a:r>
              <a:rPr lang="en-US" sz="2400" spc="35" dirty="0">
                <a:solidFill>
                  <a:srgbClr val="000000"/>
                </a:solidFill>
                <a:latin typeface="Montserrat" panose="00000500000000000000" pitchFamily="2" charset="0"/>
              </a:rPr>
              <a:t>41% of locals said that there are </a:t>
            </a:r>
            <a:r>
              <a:rPr lang="en-US" sz="2400" b="1" spc="35" dirty="0">
                <a:solidFill>
                  <a:srgbClr val="000000"/>
                </a:solidFill>
                <a:latin typeface="Montserrat" panose="00000500000000000000" pitchFamily="2" charset="0"/>
              </a:rPr>
              <a:t>access points they avoid or use less</a:t>
            </a:r>
            <a:r>
              <a:rPr lang="en-US" sz="2400" spc="35" dirty="0">
                <a:solidFill>
                  <a:srgbClr val="000000"/>
                </a:solidFill>
                <a:latin typeface="Montserrat" panose="00000500000000000000" pitchFamily="2" charset="0"/>
              </a:rPr>
              <a:t> than they used to. The reasons for that include:</a:t>
            </a:r>
            <a:endParaRPr lang="en-US" sz="2400" spc="35" dirty="0">
              <a:solidFill>
                <a:srgbClr val="000000"/>
              </a:solidFill>
              <a:latin typeface="Montserrat" panose="00000500000000000000" pitchFamily="2" charset="0"/>
              <a:hlinkClick r:id="rId6" tooltip="https://docs.google.com/presentation/d/1KUjJr2Kw3uwiRLet3-Z6rYJUTSpGSl65jZ1YP-IvT6o/edit#slide=id.g1e5217633ef_0_199"/>
            </a:endParaRPr>
          </a:p>
          <a:p>
            <a:pPr>
              <a:lnSpc>
                <a:spcPts val="2799"/>
              </a:lnSpc>
            </a:pPr>
            <a:endParaRPr lang="en-US" sz="2400" spc="35" dirty="0">
              <a:solidFill>
                <a:srgbClr val="000000"/>
              </a:solidFill>
              <a:latin typeface="Montserrat" panose="00000500000000000000" pitchFamily="2" charset="0"/>
              <a:hlinkClick r:id="rId6" tooltip="https://docs.google.com/presentation/d/1KUjJr2Kw3uwiRLet3-Z6rYJUTSpGSl65jZ1YP-IvT6o/edit#slide=id.g1e5217633ef_0_199"/>
            </a:endParaRPr>
          </a:p>
          <a:p>
            <a:pPr marL="431797" lvl="1" indent="-215899">
              <a:lnSpc>
                <a:spcPts val="2799"/>
              </a:lnSpc>
              <a:buFont typeface="Arial"/>
              <a:buChar char="•"/>
            </a:pPr>
            <a:r>
              <a:rPr lang="en-US" sz="2400" spc="35" dirty="0">
                <a:solidFill>
                  <a:srgbClr val="000000"/>
                </a:solidFill>
                <a:latin typeface="Montserrat" panose="00000500000000000000" pitchFamily="2" charset="0"/>
              </a:rPr>
              <a:t>There is no parking near these access points </a:t>
            </a:r>
          </a:p>
          <a:p>
            <a:pPr marL="431797" lvl="1" indent="-215899">
              <a:lnSpc>
                <a:spcPts val="2799"/>
              </a:lnSpc>
              <a:buFont typeface="Arial"/>
              <a:buChar char="•"/>
            </a:pPr>
            <a:r>
              <a:rPr lang="en-US" sz="2400" spc="35" dirty="0">
                <a:solidFill>
                  <a:srgbClr val="000000"/>
                </a:solidFill>
                <a:latin typeface="Montserrat" panose="00000500000000000000" pitchFamily="2" charset="0"/>
              </a:rPr>
              <a:t>They are unsure if they’re allowed to use these access points </a:t>
            </a:r>
          </a:p>
          <a:p>
            <a:pPr marL="431797" lvl="1" indent="-215899">
              <a:lnSpc>
                <a:spcPts val="2799"/>
              </a:lnSpc>
              <a:buFont typeface="Arial"/>
              <a:buChar char="•"/>
            </a:pPr>
            <a:r>
              <a:rPr lang="en-US" sz="2400" spc="35" dirty="0">
                <a:solidFill>
                  <a:srgbClr val="000000"/>
                </a:solidFill>
                <a:latin typeface="Montserrat" panose="00000500000000000000" pitchFamily="2" charset="0"/>
              </a:rPr>
              <a:t>They feel unsafe or unwelcomed there </a:t>
            </a:r>
          </a:p>
          <a:p>
            <a:pPr marL="431797" lvl="1" indent="-215899">
              <a:lnSpc>
                <a:spcPts val="2799"/>
              </a:lnSpc>
              <a:buFont typeface="Arial"/>
              <a:buChar char="•"/>
            </a:pPr>
            <a:r>
              <a:rPr lang="en-US" sz="2400" spc="35" dirty="0">
                <a:solidFill>
                  <a:srgbClr val="000000"/>
                </a:solidFill>
                <a:latin typeface="Montserrat" panose="00000500000000000000" pitchFamily="2" charset="0"/>
              </a:rPr>
              <a:t>Sometimes guards are blocking these access points </a:t>
            </a:r>
          </a:p>
          <a:p>
            <a:pPr marL="431797" lvl="1" indent="-215899">
              <a:lnSpc>
                <a:spcPts val="2799"/>
              </a:lnSpc>
              <a:buFont typeface="Arial"/>
              <a:buChar char="•"/>
            </a:pPr>
            <a:r>
              <a:rPr lang="en-US" sz="2400" spc="35" dirty="0">
                <a:solidFill>
                  <a:srgbClr val="000000"/>
                </a:solidFill>
                <a:latin typeface="Montserrat" panose="00000500000000000000" pitchFamily="2" charset="0"/>
              </a:rPr>
              <a:t>These access points have a lot of litter or are poorly maintained</a:t>
            </a:r>
          </a:p>
          <a:p>
            <a:pPr algn="l">
              <a:lnSpc>
                <a:spcPts val="2799"/>
              </a:lnSpc>
            </a:pPr>
            <a:endParaRPr lang="en-US" sz="1999" spc="35" dirty="0">
              <a:solidFill>
                <a:srgbClr val="000000"/>
              </a:solidFill>
              <a:latin typeface="Montserrat"/>
            </a:endParaRPr>
          </a:p>
          <a:p>
            <a:pPr algn="just">
              <a:lnSpc>
                <a:spcPts val="2799"/>
              </a:lnSpc>
            </a:pPr>
            <a:endParaRPr lang="en-US" sz="1999" spc="35" dirty="0">
              <a:solidFill>
                <a:srgbClr val="000000"/>
              </a:solidFill>
              <a:latin typeface="Montserra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en-US"/>
          </a:p>
        </p:txBody>
      </p:sp>
      <p:grpSp>
        <p:nvGrpSpPr>
          <p:cNvPr id="3" name="Group 3"/>
          <p:cNvGrpSpPr/>
          <p:nvPr/>
        </p:nvGrpSpPr>
        <p:grpSpPr>
          <a:xfrm>
            <a:off x="3810000" y="4409474"/>
            <a:ext cx="10312013" cy="4639439"/>
            <a:chOff x="0" y="-38100"/>
            <a:chExt cx="3431265" cy="1458838"/>
          </a:xfrm>
        </p:grpSpPr>
        <p:sp>
          <p:nvSpPr>
            <p:cNvPr id="4" name="Freeform 4"/>
            <p:cNvSpPr/>
            <p:nvPr/>
          </p:nvSpPr>
          <p:spPr>
            <a:xfrm>
              <a:off x="0" y="0"/>
              <a:ext cx="3431265" cy="1420738"/>
            </a:xfrm>
            <a:custGeom>
              <a:avLst/>
              <a:gdLst/>
              <a:ahLst/>
              <a:cxnLst/>
              <a:rect l="l" t="t" r="r" b="b"/>
              <a:pathLst>
                <a:path w="3431265" h="1420738">
                  <a:moveTo>
                    <a:pt x="18653" y="0"/>
                  </a:moveTo>
                  <a:lnTo>
                    <a:pt x="3412611" y="0"/>
                  </a:lnTo>
                  <a:cubicBezTo>
                    <a:pt x="3417558" y="0"/>
                    <a:pt x="3422303" y="1965"/>
                    <a:pt x="3425801" y="5463"/>
                  </a:cubicBezTo>
                  <a:cubicBezTo>
                    <a:pt x="3429299" y="8961"/>
                    <a:pt x="3431265" y="13706"/>
                    <a:pt x="3431265" y="18653"/>
                  </a:cubicBezTo>
                  <a:lnTo>
                    <a:pt x="3431265" y="1402085"/>
                  </a:lnTo>
                  <a:cubicBezTo>
                    <a:pt x="3431265" y="1407032"/>
                    <a:pt x="3429299" y="1411776"/>
                    <a:pt x="3425801" y="1415274"/>
                  </a:cubicBezTo>
                  <a:cubicBezTo>
                    <a:pt x="3422303" y="1418773"/>
                    <a:pt x="3417558" y="1420738"/>
                    <a:pt x="3412611" y="1420738"/>
                  </a:cubicBezTo>
                  <a:lnTo>
                    <a:pt x="18653" y="1420738"/>
                  </a:lnTo>
                  <a:cubicBezTo>
                    <a:pt x="13706" y="1420738"/>
                    <a:pt x="8961" y="1418773"/>
                    <a:pt x="5463" y="1415274"/>
                  </a:cubicBezTo>
                  <a:cubicBezTo>
                    <a:pt x="1965" y="1411776"/>
                    <a:pt x="0" y="1407032"/>
                    <a:pt x="0" y="1402085"/>
                  </a:cubicBezTo>
                  <a:lnTo>
                    <a:pt x="0" y="18653"/>
                  </a:lnTo>
                  <a:cubicBezTo>
                    <a:pt x="0" y="13706"/>
                    <a:pt x="1965" y="8961"/>
                    <a:pt x="5463" y="5463"/>
                  </a:cubicBezTo>
                  <a:cubicBezTo>
                    <a:pt x="8961" y="1965"/>
                    <a:pt x="13706" y="0"/>
                    <a:pt x="18653" y="0"/>
                  </a:cubicBezTo>
                  <a:close/>
                </a:path>
              </a:pathLst>
            </a:custGeom>
            <a:solidFill>
              <a:srgbClr val="B0BF9D"/>
            </a:solidFill>
            <a:ln w="114300" cap="rnd">
              <a:solidFill>
                <a:srgbClr val="FFFFFF"/>
              </a:solidFill>
              <a:prstDash val="solid"/>
              <a:round/>
            </a:ln>
          </p:spPr>
          <p:txBody>
            <a:bodyPr/>
            <a:lstStyle/>
            <a:p>
              <a:endParaRPr lang="en-US" dirty="0"/>
            </a:p>
          </p:txBody>
        </p:sp>
        <p:sp>
          <p:nvSpPr>
            <p:cNvPr id="5" name="TextBox 5"/>
            <p:cNvSpPr txBox="1"/>
            <p:nvPr/>
          </p:nvSpPr>
          <p:spPr>
            <a:xfrm>
              <a:off x="0" y="-38100"/>
              <a:ext cx="3431265" cy="1458838"/>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6" name="TextBox 6"/>
          <p:cNvSpPr txBox="1"/>
          <p:nvPr/>
        </p:nvSpPr>
        <p:spPr>
          <a:xfrm>
            <a:off x="3987993" y="1260947"/>
            <a:ext cx="9956026" cy="2899768"/>
          </a:xfrm>
          <a:prstGeom prst="rect">
            <a:avLst/>
          </a:prstGeom>
        </p:spPr>
        <p:txBody>
          <a:bodyPr lIns="0" tIns="0" rIns="0" bIns="0" rtlCol="0" anchor="t">
            <a:spAutoFit/>
          </a:bodyPr>
          <a:lstStyle/>
          <a:p>
            <a:pPr algn="ctr">
              <a:lnSpc>
                <a:spcPts val="27600"/>
              </a:lnSpc>
            </a:pPr>
            <a:r>
              <a:rPr lang="en-US" sz="8000" b="1" dirty="0">
                <a:solidFill>
                  <a:srgbClr val="FFFFFF"/>
                </a:solidFill>
                <a:latin typeface="Amasis MT Pro" panose="02040504050005020304" pitchFamily="18" charset="0"/>
              </a:rPr>
              <a:t>Six Suggestions</a:t>
            </a:r>
          </a:p>
        </p:txBody>
      </p:sp>
      <p:sp>
        <p:nvSpPr>
          <p:cNvPr id="7" name="TextBox 7"/>
          <p:cNvSpPr txBox="1"/>
          <p:nvPr/>
        </p:nvSpPr>
        <p:spPr>
          <a:xfrm>
            <a:off x="4536322" y="5000625"/>
            <a:ext cx="11168377" cy="4048288"/>
          </a:xfrm>
          <a:prstGeom prst="rect">
            <a:avLst/>
          </a:prstGeom>
        </p:spPr>
        <p:txBody>
          <a:bodyPr lIns="0" tIns="0" rIns="0" bIns="0" rtlCol="0" anchor="t">
            <a:spAutoFit/>
          </a:bodyPr>
          <a:lstStyle/>
          <a:p>
            <a:pPr>
              <a:lnSpc>
                <a:spcPts val="3359"/>
              </a:lnSpc>
              <a:spcBef>
                <a:spcPct val="0"/>
              </a:spcBef>
            </a:pPr>
            <a:r>
              <a:rPr lang="en-US" sz="2400" b="1" dirty="0">
                <a:solidFill>
                  <a:srgbClr val="000000"/>
                </a:solidFill>
                <a:latin typeface="Montserrat" panose="00000500000000000000" pitchFamily="2" charset="0"/>
              </a:rPr>
              <a:t>To make visiting </a:t>
            </a:r>
            <a:r>
              <a:rPr lang="en-US" sz="2400" b="1" dirty="0" err="1">
                <a:solidFill>
                  <a:srgbClr val="000000"/>
                </a:solidFill>
                <a:latin typeface="Montserrat" panose="00000500000000000000" pitchFamily="2" charset="0"/>
              </a:rPr>
              <a:t>RoWs</a:t>
            </a:r>
            <a:r>
              <a:rPr lang="en-US" sz="2400" b="1" dirty="0">
                <a:solidFill>
                  <a:srgbClr val="000000"/>
                </a:solidFill>
                <a:latin typeface="Montserrat" panose="00000500000000000000" pitchFamily="2" charset="0"/>
              </a:rPr>
              <a:t> easier:</a:t>
            </a:r>
          </a:p>
          <a:p>
            <a:pPr>
              <a:lnSpc>
                <a:spcPts val="3359"/>
              </a:lnSpc>
              <a:spcBef>
                <a:spcPct val="0"/>
              </a:spcBef>
            </a:pPr>
            <a:endParaRPr lang="en-US" sz="2400" dirty="0">
              <a:solidFill>
                <a:srgbClr val="000000"/>
              </a:solidFill>
              <a:latin typeface="Montserrat Bold"/>
            </a:endParaRPr>
          </a:p>
          <a:p>
            <a:pPr marL="342900" indent="-342900">
              <a:lnSpc>
                <a:spcPts val="3359"/>
              </a:lnSpc>
              <a:spcBef>
                <a:spcPct val="0"/>
              </a:spcBef>
              <a:buFont typeface="Arial" panose="020B0604020202020204" pitchFamily="34" charset="0"/>
              <a:buChar char="•"/>
            </a:pPr>
            <a:r>
              <a:rPr lang="en-US" sz="2400" dirty="0">
                <a:solidFill>
                  <a:srgbClr val="000000"/>
                </a:solidFill>
                <a:latin typeface="Montserrat Medium"/>
              </a:rPr>
              <a:t>More/better parking and related information</a:t>
            </a:r>
          </a:p>
          <a:p>
            <a:pPr marL="342900" indent="-342900">
              <a:lnSpc>
                <a:spcPts val="3359"/>
              </a:lnSpc>
              <a:spcBef>
                <a:spcPct val="0"/>
              </a:spcBef>
              <a:buFont typeface="Arial" panose="020B0604020202020204" pitchFamily="34" charset="0"/>
              <a:buChar char="•"/>
            </a:pPr>
            <a:r>
              <a:rPr lang="en-US" sz="2400" dirty="0">
                <a:solidFill>
                  <a:srgbClr val="000000"/>
                </a:solidFill>
                <a:latin typeface="Montserrat Medium"/>
              </a:rPr>
              <a:t>Better signage</a:t>
            </a:r>
          </a:p>
          <a:p>
            <a:pPr marL="342900" indent="-342900">
              <a:lnSpc>
                <a:spcPts val="3359"/>
              </a:lnSpc>
              <a:spcBef>
                <a:spcPct val="0"/>
              </a:spcBef>
              <a:buFont typeface="Arial" panose="020B0604020202020204" pitchFamily="34" charset="0"/>
              <a:buChar char="•"/>
            </a:pPr>
            <a:r>
              <a:rPr lang="en-US" sz="2400" dirty="0">
                <a:solidFill>
                  <a:srgbClr val="000000"/>
                </a:solidFill>
                <a:latin typeface="Montserrat Medium"/>
              </a:rPr>
              <a:t>Access points that are more accessible to all</a:t>
            </a:r>
          </a:p>
          <a:p>
            <a:pPr marL="342900" indent="-342900">
              <a:lnSpc>
                <a:spcPts val="3359"/>
              </a:lnSpc>
              <a:spcBef>
                <a:spcPct val="0"/>
              </a:spcBef>
              <a:buFont typeface="Arial" panose="020B0604020202020204" pitchFamily="34" charset="0"/>
              <a:buChar char="•"/>
            </a:pPr>
            <a:r>
              <a:rPr lang="en-US" sz="2400" dirty="0">
                <a:solidFill>
                  <a:srgbClr val="000000"/>
                </a:solidFill>
                <a:latin typeface="Montserrat Medium"/>
              </a:rPr>
              <a:t>An updated map / information on access points</a:t>
            </a:r>
          </a:p>
          <a:p>
            <a:pPr marL="342900" indent="-342900">
              <a:lnSpc>
                <a:spcPts val="3359"/>
              </a:lnSpc>
              <a:spcBef>
                <a:spcPct val="0"/>
              </a:spcBef>
              <a:buFont typeface="Arial" panose="020B0604020202020204" pitchFamily="34" charset="0"/>
              <a:buChar char="•"/>
            </a:pPr>
            <a:r>
              <a:rPr lang="en-US" sz="2400" dirty="0">
                <a:solidFill>
                  <a:srgbClr val="000000"/>
                </a:solidFill>
                <a:latin typeface="Montserrat Medium"/>
              </a:rPr>
              <a:t>Better maintenance of access points</a:t>
            </a:r>
          </a:p>
          <a:p>
            <a:pPr marL="342900" indent="-342900">
              <a:lnSpc>
                <a:spcPts val="3359"/>
              </a:lnSpc>
              <a:spcBef>
                <a:spcPct val="0"/>
              </a:spcBef>
              <a:buFont typeface="Arial" panose="020B0604020202020204" pitchFamily="34" charset="0"/>
              <a:buChar char="•"/>
            </a:pPr>
            <a:r>
              <a:rPr lang="en-US" sz="2400" dirty="0">
                <a:solidFill>
                  <a:srgbClr val="000000"/>
                </a:solidFill>
                <a:latin typeface="Montserrat Medium"/>
              </a:rPr>
              <a:t>Stopping locals from blocking public access points</a:t>
            </a:r>
          </a:p>
          <a:p>
            <a:pPr>
              <a:lnSpc>
                <a:spcPts val="3700"/>
              </a:lnSpc>
            </a:pPr>
            <a:endParaRPr lang="en-US" sz="2400" dirty="0">
              <a:solidFill>
                <a:srgbClr val="000000"/>
              </a:solidFill>
              <a:latin typeface="Montserrat Medium"/>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grpSp>
        <p:nvGrpSpPr>
          <p:cNvPr id="3" name="Group 3"/>
          <p:cNvGrpSpPr>
            <a:grpSpLocks noChangeAspect="1"/>
          </p:cNvGrpSpPr>
          <p:nvPr/>
        </p:nvGrpSpPr>
        <p:grpSpPr>
          <a:xfrm>
            <a:off x="10657470" y="992303"/>
            <a:ext cx="6178077" cy="8302393"/>
            <a:chOff x="0" y="0"/>
            <a:chExt cx="3663950" cy="4923790"/>
          </a:xfrm>
        </p:grpSpPr>
        <p:sp>
          <p:nvSpPr>
            <p:cNvPr id="4" name="Freeform 4"/>
            <p:cNvSpPr/>
            <p:nvPr/>
          </p:nvSpPr>
          <p:spPr>
            <a:xfrm>
              <a:off x="31750" y="31750"/>
              <a:ext cx="3600450" cy="4859020"/>
            </a:xfrm>
            <a:custGeom>
              <a:avLst/>
              <a:gdLst/>
              <a:ahLst/>
              <a:cxnLst/>
              <a:rect l="l" t="t" r="r" b="b"/>
              <a:pathLst>
                <a:path w="3600450" h="485902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a:blip r:embed="rId4"/>
              <a:stretch>
                <a:fillRect l="-51243" r="-51243"/>
              </a:stretch>
            </a:blipFill>
          </p:spPr>
          <p:txBody>
            <a:bodyPr/>
            <a:lstStyle/>
            <a:p>
              <a:endParaRPr lang="en-US"/>
            </a:p>
          </p:txBody>
        </p:sp>
        <p:sp>
          <p:nvSpPr>
            <p:cNvPr id="5" name="Freeform 5"/>
            <p:cNvSpPr/>
            <p:nvPr/>
          </p:nvSpPr>
          <p:spPr>
            <a:xfrm>
              <a:off x="0" y="0"/>
              <a:ext cx="3663950" cy="4923790"/>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FFFFFF"/>
            </a:solidFill>
          </p:spPr>
          <p:txBody>
            <a:bodyPr/>
            <a:lstStyle/>
            <a:p>
              <a:endParaRPr lang="en-US"/>
            </a:p>
          </p:txBody>
        </p:sp>
      </p:grpSp>
      <p:sp>
        <p:nvSpPr>
          <p:cNvPr id="6" name="TextBox 6"/>
          <p:cNvSpPr txBox="1"/>
          <p:nvPr/>
        </p:nvSpPr>
        <p:spPr>
          <a:xfrm>
            <a:off x="1606470" y="1562100"/>
            <a:ext cx="7537530" cy="2272665"/>
          </a:xfrm>
          <a:prstGeom prst="rect">
            <a:avLst/>
          </a:prstGeom>
        </p:spPr>
        <p:txBody>
          <a:bodyPr lIns="0" tIns="0" rIns="0" bIns="0" rtlCol="0" anchor="t">
            <a:spAutoFit/>
          </a:bodyPr>
          <a:lstStyle/>
          <a:p>
            <a:pPr marL="0" lvl="0" indent="0" algn="l">
              <a:lnSpc>
                <a:spcPts val="8880"/>
              </a:lnSpc>
              <a:spcBef>
                <a:spcPct val="0"/>
              </a:spcBef>
            </a:pPr>
            <a:r>
              <a:rPr lang="en-US" sz="8000" b="1" dirty="0">
                <a:solidFill>
                  <a:srgbClr val="FFFFFF"/>
                </a:solidFill>
                <a:latin typeface="Amasis MT Pro" panose="02040504050005020304" pitchFamily="18" charset="0"/>
              </a:rPr>
              <a:t>Are There Enough?</a:t>
            </a:r>
          </a:p>
        </p:txBody>
      </p:sp>
      <p:sp>
        <p:nvSpPr>
          <p:cNvPr id="7" name="TextBox 7"/>
          <p:cNvSpPr txBox="1"/>
          <p:nvPr/>
        </p:nvSpPr>
        <p:spPr>
          <a:xfrm>
            <a:off x="1621710" y="4305300"/>
            <a:ext cx="8143640" cy="4760021"/>
          </a:xfrm>
          <a:prstGeom prst="rect">
            <a:avLst/>
          </a:prstGeom>
        </p:spPr>
        <p:txBody>
          <a:bodyPr lIns="0" tIns="0" rIns="0" bIns="0" rtlCol="0" anchor="t">
            <a:spAutoFit/>
          </a:bodyPr>
          <a:lstStyle/>
          <a:p>
            <a:pPr marL="0" lvl="0" indent="0">
              <a:lnSpc>
                <a:spcPts val="3449"/>
              </a:lnSpc>
            </a:pPr>
            <a:r>
              <a:rPr lang="en-US" sz="2299" spc="137" dirty="0">
                <a:solidFill>
                  <a:srgbClr val="FFFFFF"/>
                </a:solidFill>
                <a:latin typeface="Montserrat"/>
              </a:rPr>
              <a:t>Wh</a:t>
            </a:r>
            <a:r>
              <a:rPr lang="en-US" sz="2299" u="none" spc="137" dirty="0">
                <a:solidFill>
                  <a:srgbClr val="FFFFFF"/>
                </a:solidFill>
                <a:latin typeface="Montserrat"/>
              </a:rPr>
              <a:t>en asked if there were enough access points for </a:t>
            </a:r>
            <a:r>
              <a:rPr lang="en-US" sz="2299" u="none" spc="137" dirty="0" err="1">
                <a:solidFill>
                  <a:srgbClr val="FFFFFF"/>
                </a:solidFill>
                <a:latin typeface="Montserrat"/>
              </a:rPr>
              <a:t>RoW</a:t>
            </a:r>
            <a:r>
              <a:rPr lang="en-US" sz="2299" u="none" spc="137" dirty="0">
                <a:solidFill>
                  <a:srgbClr val="FFFFFF"/>
                </a:solidFill>
                <a:latin typeface="Montserrat"/>
              </a:rPr>
              <a:t> users to access the shoreline in areas they like to visit, </a:t>
            </a:r>
            <a:r>
              <a:rPr lang="en-US" sz="2299" spc="137" dirty="0">
                <a:solidFill>
                  <a:srgbClr val="FFFFFF"/>
                </a:solidFill>
                <a:latin typeface="Montserrat"/>
              </a:rPr>
              <a:t>respondents </a:t>
            </a:r>
            <a:r>
              <a:rPr lang="en-US" sz="2299" u="none" spc="137" dirty="0">
                <a:solidFill>
                  <a:srgbClr val="FFFFFF"/>
                </a:solidFill>
                <a:latin typeface="Montserrat"/>
              </a:rPr>
              <a:t>from:</a:t>
            </a:r>
          </a:p>
          <a:p>
            <a:pPr marL="0" lvl="0" indent="0">
              <a:lnSpc>
                <a:spcPts val="3449"/>
              </a:lnSpc>
            </a:pPr>
            <a:endParaRPr lang="en-US" sz="2299" u="none" spc="137" dirty="0">
              <a:solidFill>
                <a:srgbClr val="FFFFFF"/>
              </a:solidFill>
              <a:latin typeface="Montserrat"/>
            </a:endParaRPr>
          </a:p>
          <a:p>
            <a:pPr marL="496569" lvl="1" indent="-248284">
              <a:lnSpc>
                <a:spcPts val="3449"/>
              </a:lnSpc>
              <a:buFont typeface="Arial"/>
              <a:buChar char="•"/>
            </a:pPr>
            <a:r>
              <a:rPr lang="en-US" sz="2299" u="none" spc="137" dirty="0">
                <a:solidFill>
                  <a:srgbClr val="FFFFFF"/>
                </a:solidFill>
                <a:latin typeface="Montserrat"/>
              </a:rPr>
              <a:t>Washington County were more likely to </a:t>
            </a:r>
            <a:r>
              <a:rPr lang="en-US" sz="2299" b="1" u="none" spc="137" dirty="0">
                <a:solidFill>
                  <a:srgbClr val="FFFFFF"/>
                </a:solidFill>
                <a:latin typeface="Montserrat" panose="00000500000000000000" pitchFamily="2" charset="0"/>
              </a:rPr>
              <a:t>Strongly Disagree </a:t>
            </a:r>
          </a:p>
          <a:p>
            <a:pPr marL="496569" lvl="1" indent="-248284">
              <a:lnSpc>
                <a:spcPts val="3449"/>
              </a:lnSpc>
              <a:buFont typeface="Arial"/>
              <a:buChar char="•"/>
            </a:pPr>
            <a:r>
              <a:rPr lang="en-US" sz="2299" u="none" spc="137" dirty="0">
                <a:solidFill>
                  <a:srgbClr val="FFFFFF"/>
                </a:solidFill>
                <a:latin typeface="Montserrat"/>
              </a:rPr>
              <a:t>Bristol County were more likely to </a:t>
            </a:r>
            <a:r>
              <a:rPr lang="en-US" sz="2299" b="1" u="none" spc="137" dirty="0">
                <a:solidFill>
                  <a:srgbClr val="FFFFFF"/>
                </a:solidFill>
                <a:latin typeface="Montserrat" panose="00000500000000000000" pitchFamily="2" charset="0"/>
              </a:rPr>
              <a:t>Disagree</a:t>
            </a:r>
            <a:r>
              <a:rPr lang="en-US" sz="2299" u="none" spc="137" dirty="0">
                <a:solidFill>
                  <a:srgbClr val="FFFFFF"/>
                </a:solidFill>
                <a:latin typeface="Montserrat Bold Italics"/>
              </a:rPr>
              <a:t> </a:t>
            </a:r>
          </a:p>
          <a:p>
            <a:pPr marL="496569" lvl="1" indent="-248284">
              <a:lnSpc>
                <a:spcPts val="3449"/>
              </a:lnSpc>
              <a:buFont typeface="Arial"/>
              <a:buChar char="•"/>
            </a:pPr>
            <a:r>
              <a:rPr lang="en-US" sz="2299" u="none" spc="137" dirty="0">
                <a:solidFill>
                  <a:srgbClr val="FFFFFF"/>
                </a:solidFill>
                <a:latin typeface="Montserrat"/>
              </a:rPr>
              <a:t>Kent County were more likely to feel </a:t>
            </a:r>
            <a:r>
              <a:rPr lang="en-US" sz="2299" b="1" u="none" spc="137" dirty="0">
                <a:solidFill>
                  <a:srgbClr val="FFFFFF"/>
                </a:solidFill>
                <a:latin typeface="Montserrat" panose="00000500000000000000" pitchFamily="2" charset="0"/>
              </a:rPr>
              <a:t>Neutral </a:t>
            </a:r>
          </a:p>
          <a:p>
            <a:pPr marL="496569" lvl="1" indent="-248284">
              <a:lnSpc>
                <a:spcPts val="3449"/>
              </a:lnSpc>
              <a:buFont typeface="Arial"/>
              <a:buChar char="•"/>
            </a:pPr>
            <a:r>
              <a:rPr lang="en-US" sz="2299" u="none" spc="137" dirty="0">
                <a:solidFill>
                  <a:srgbClr val="FFFFFF"/>
                </a:solidFill>
                <a:latin typeface="Montserrat"/>
              </a:rPr>
              <a:t>Providence County were more likely to </a:t>
            </a:r>
            <a:r>
              <a:rPr lang="en-US" sz="2299" b="1" u="none" spc="137" dirty="0">
                <a:solidFill>
                  <a:srgbClr val="FFFFFF"/>
                </a:solidFill>
                <a:latin typeface="Montserrat" panose="00000500000000000000" pitchFamily="2" charset="0"/>
              </a:rPr>
              <a:t>Agree</a:t>
            </a:r>
            <a:r>
              <a:rPr lang="en-US" sz="2299" u="none" spc="137" dirty="0">
                <a:solidFill>
                  <a:srgbClr val="FFFFFF"/>
                </a:solidFill>
                <a:latin typeface="Montserrat"/>
              </a:rPr>
              <a:t> </a:t>
            </a:r>
          </a:p>
          <a:p>
            <a:pPr marL="496569" lvl="1" indent="-248284">
              <a:lnSpc>
                <a:spcPts val="3449"/>
              </a:lnSpc>
              <a:buFont typeface="Arial"/>
              <a:buChar char="•"/>
            </a:pPr>
            <a:r>
              <a:rPr lang="en-US" sz="2299" u="none" spc="137" dirty="0">
                <a:solidFill>
                  <a:srgbClr val="FFFFFF"/>
                </a:solidFill>
                <a:latin typeface="Montserrat"/>
              </a:rPr>
              <a:t>Newport County were more likely to </a:t>
            </a:r>
            <a:r>
              <a:rPr lang="en-US" sz="2299" b="1" u="none" spc="137" dirty="0">
                <a:solidFill>
                  <a:srgbClr val="FFFFFF"/>
                </a:solidFill>
                <a:latin typeface="Montserrat" panose="00000500000000000000" pitchFamily="2" charset="0"/>
              </a:rPr>
              <a:t>Strongly Agree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dirty="0"/>
          </a:p>
        </p:txBody>
      </p:sp>
      <p:sp>
        <p:nvSpPr>
          <p:cNvPr id="3" name="Freeform 3"/>
          <p:cNvSpPr/>
          <p:nvPr/>
        </p:nvSpPr>
        <p:spPr>
          <a:xfrm>
            <a:off x="1028700" y="1028700"/>
            <a:ext cx="11028457" cy="7361495"/>
          </a:xfrm>
          <a:custGeom>
            <a:avLst/>
            <a:gdLst/>
            <a:ahLst/>
            <a:cxnLst/>
            <a:rect l="l" t="t" r="r" b="b"/>
            <a:pathLst>
              <a:path w="11028457" h="7361495">
                <a:moveTo>
                  <a:pt x="0" y="0"/>
                </a:moveTo>
                <a:lnTo>
                  <a:pt x="11028457" y="0"/>
                </a:lnTo>
                <a:lnTo>
                  <a:pt x="11028457" y="7361495"/>
                </a:lnTo>
                <a:lnTo>
                  <a:pt x="0" y="7361495"/>
                </a:lnTo>
                <a:lnTo>
                  <a:pt x="0" y="0"/>
                </a:lnTo>
                <a:close/>
              </a:path>
            </a:pathLst>
          </a:custGeom>
          <a:blipFill>
            <a:blip r:embed="rId4"/>
            <a:stretch>
              <a:fillRect l="-49" r="-49"/>
            </a:stretch>
          </a:blipFill>
          <a:ln w="142875" cap="rnd">
            <a:solidFill>
              <a:srgbClr val="FFFFFF"/>
            </a:solidFill>
            <a:prstDash val="solid"/>
            <a:round/>
          </a:ln>
        </p:spPr>
        <p:txBody>
          <a:bodyPr/>
          <a:lstStyle/>
          <a:p>
            <a:endParaRPr lang="en-US"/>
          </a:p>
        </p:txBody>
      </p:sp>
      <p:sp>
        <p:nvSpPr>
          <p:cNvPr id="4" name="TextBox 4"/>
          <p:cNvSpPr txBox="1"/>
          <p:nvPr/>
        </p:nvSpPr>
        <p:spPr>
          <a:xfrm>
            <a:off x="12780499" y="2338260"/>
            <a:ext cx="6038136" cy="3000821"/>
          </a:xfrm>
          <a:prstGeom prst="rect">
            <a:avLst/>
          </a:prstGeom>
        </p:spPr>
        <p:txBody>
          <a:bodyPr lIns="0" tIns="0" rIns="0" bIns="0" rtlCol="0" anchor="t">
            <a:spAutoFit/>
          </a:bodyPr>
          <a:lstStyle/>
          <a:p>
            <a:pPr>
              <a:lnSpc>
                <a:spcPts val="11712"/>
              </a:lnSpc>
            </a:pPr>
            <a:r>
              <a:rPr lang="en-US" sz="10745" b="1" dirty="0">
                <a:solidFill>
                  <a:srgbClr val="FFFFFF"/>
                </a:solidFill>
                <a:latin typeface="Amasis MT Pro" panose="02040504050005020304" pitchFamily="18" charset="0"/>
              </a:rPr>
              <a:t>What’s</a:t>
            </a:r>
          </a:p>
          <a:p>
            <a:pPr>
              <a:lnSpc>
                <a:spcPts val="11712"/>
              </a:lnSpc>
            </a:pPr>
            <a:r>
              <a:rPr lang="en-US" sz="10745" b="1" dirty="0">
                <a:solidFill>
                  <a:srgbClr val="FFFFFF"/>
                </a:solidFill>
                <a:latin typeface="Amasis MT Pro" panose="02040504050005020304" pitchFamily="18" charset="0"/>
              </a:rPr>
              <a:t>Next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sp>
        <p:nvSpPr>
          <p:cNvPr id="4" name="Freeform 4"/>
          <p:cNvSpPr/>
          <p:nvPr/>
        </p:nvSpPr>
        <p:spPr>
          <a:xfrm>
            <a:off x="10820219" y="0"/>
            <a:ext cx="7587998" cy="10287000"/>
          </a:xfrm>
          <a:custGeom>
            <a:avLst/>
            <a:gdLst/>
            <a:ahLst/>
            <a:cxnLst/>
            <a:rect l="l" t="t" r="r" b="b"/>
            <a:pathLst>
              <a:path w="7587998" h="10287000">
                <a:moveTo>
                  <a:pt x="0" y="0"/>
                </a:moveTo>
                <a:lnTo>
                  <a:pt x="7587998" y="0"/>
                </a:lnTo>
                <a:lnTo>
                  <a:pt x="7587998" y="10287000"/>
                </a:lnTo>
                <a:lnTo>
                  <a:pt x="0" y="10287000"/>
                </a:lnTo>
                <a:lnTo>
                  <a:pt x="0" y="0"/>
                </a:lnTo>
                <a:close/>
              </a:path>
            </a:pathLst>
          </a:custGeom>
          <a:blipFill>
            <a:blip r:embed="rId4"/>
            <a:stretch>
              <a:fillRect l="-63457" r="-39845"/>
            </a:stretch>
          </a:blipFill>
        </p:spPr>
        <p:txBody>
          <a:bodyPr/>
          <a:lstStyle/>
          <a:p>
            <a:endParaRPr lang="en-US"/>
          </a:p>
        </p:txBody>
      </p:sp>
      <p:sp>
        <p:nvSpPr>
          <p:cNvPr id="5" name="TextBox 5"/>
          <p:cNvSpPr txBox="1"/>
          <p:nvPr/>
        </p:nvSpPr>
        <p:spPr>
          <a:xfrm>
            <a:off x="1606470" y="1666261"/>
            <a:ext cx="9322730" cy="2173987"/>
          </a:xfrm>
          <a:prstGeom prst="rect">
            <a:avLst/>
          </a:prstGeom>
        </p:spPr>
        <p:txBody>
          <a:bodyPr lIns="0" tIns="0" rIns="0" bIns="0" rtlCol="0" anchor="t">
            <a:spAutoFit/>
          </a:bodyPr>
          <a:lstStyle/>
          <a:p>
            <a:pPr>
              <a:lnSpc>
                <a:spcPts val="8547"/>
              </a:lnSpc>
            </a:pPr>
            <a:r>
              <a:rPr lang="en-US" sz="7700" b="1" dirty="0">
                <a:solidFill>
                  <a:srgbClr val="FFFFFF"/>
                </a:solidFill>
                <a:latin typeface="Amasis MT Pro" panose="02040504050005020304" pitchFamily="18" charset="0"/>
              </a:rPr>
              <a:t>Forming Recommendations</a:t>
            </a:r>
          </a:p>
        </p:txBody>
      </p:sp>
      <p:sp>
        <p:nvSpPr>
          <p:cNvPr id="6" name="TextBox 6"/>
          <p:cNvSpPr txBox="1"/>
          <p:nvPr/>
        </p:nvSpPr>
        <p:spPr>
          <a:xfrm>
            <a:off x="1606470" y="4452943"/>
            <a:ext cx="7512993" cy="2900363"/>
          </a:xfrm>
          <a:prstGeom prst="rect">
            <a:avLst/>
          </a:prstGeom>
        </p:spPr>
        <p:txBody>
          <a:bodyPr lIns="0" tIns="0" rIns="0" bIns="0" rtlCol="0" anchor="t">
            <a:spAutoFit/>
          </a:bodyPr>
          <a:lstStyle/>
          <a:p>
            <a:pPr>
              <a:lnSpc>
                <a:spcPts val="3449"/>
              </a:lnSpc>
            </a:pPr>
            <a:r>
              <a:rPr lang="en-US" sz="2299" spc="137" dirty="0">
                <a:solidFill>
                  <a:srgbClr val="FFFFFF"/>
                </a:solidFill>
                <a:latin typeface="Montserrat"/>
              </a:rPr>
              <a:t>The Community Leader Advisory Group will review needs assessment results, provide feedback, and share experiences and insights that will help identify and prioritize policies and actions that should be included in the Public Shoreline Access Management Plan.</a:t>
            </a:r>
          </a:p>
          <a:p>
            <a:pPr>
              <a:lnSpc>
                <a:spcPts val="2564"/>
              </a:lnSpc>
            </a:pPr>
            <a:endParaRPr lang="en-US" sz="2299" spc="137" dirty="0">
              <a:solidFill>
                <a:srgbClr val="FFFFFF"/>
              </a:solidFill>
              <a:latin typeface="Montserra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sp>
        <p:nvSpPr>
          <p:cNvPr id="3" name="Freeform 3"/>
          <p:cNvSpPr/>
          <p:nvPr/>
        </p:nvSpPr>
        <p:spPr>
          <a:xfrm>
            <a:off x="10604752" y="-331733"/>
            <a:ext cx="11845513" cy="10950466"/>
          </a:xfrm>
          <a:custGeom>
            <a:avLst/>
            <a:gdLst/>
            <a:ahLst/>
            <a:cxnLst/>
            <a:rect l="l" t="t" r="r" b="b"/>
            <a:pathLst>
              <a:path w="11845513" h="10950466">
                <a:moveTo>
                  <a:pt x="0" y="0"/>
                </a:moveTo>
                <a:lnTo>
                  <a:pt x="11845513" y="0"/>
                </a:lnTo>
                <a:lnTo>
                  <a:pt x="11845513" y="10950466"/>
                </a:lnTo>
                <a:lnTo>
                  <a:pt x="0" y="10950466"/>
                </a:lnTo>
                <a:lnTo>
                  <a:pt x="0" y="0"/>
                </a:lnTo>
                <a:close/>
              </a:path>
            </a:pathLst>
          </a:custGeom>
          <a:blipFill>
            <a:blip r:embed="rId4"/>
            <a:stretch>
              <a:fillRect l="-38631"/>
            </a:stretch>
          </a:blipFill>
          <a:ln w="114300" cap="sq">
            <a:solidFill>
              <a:srgbClr val="FFFFFF"/>
            </a:solidFill>
            <a:prstDash val="solid"/>
            <a:miter/>
          </a:ln>
        </p:spPr>
        <p:txBody>
          <a:bodyPr/>
          <a:lstStyle/>
          <a:p>
            <a:endParaRPr lang="en-US"/>
          </a:p>
        </p:txBody>
      </p:sp>
      <p:sp>
        <p:nvSpPr>
          <p:cNvPr id="4" name="TextBox 4"/>
          <p:cNvSpPr txBox="1"/>
          <p:nvPr/>
        </p:nvSpPr>
        <p:spPr>
          <a:xfrm>
            <a:off x="1606470" y="1598916"/>
            <a:ext cx="8567081" cy="1163780"/>
          </a:xfrm>
          <a:prstGeom prst="rect">
            <a:avLst/>
          </a:prstGeom>
        </p:spPr>
        <p:txBody>
          <a:bodyPr lIns="0" tIns="0" rIns="0" bIns="0" rtlCol="0" anchor="t">
            <a:spAutoFit/>
          </a:bodyPr>
          <a:lstStyle/>
          <a:p>
            <a:pPr>
              <a:lnSpc>
                <a:spcPts val="8880"/>
              </a:lnSpc>
            </a:pPr>
            <a:r>
              <a:rPr lang="en-US" sz="8000" b="1" dirty="0">
                <a:solidFill>
                  <a:srgbClr val="FFFFFF"/>
                </a:solidFill>
                <a:latin typeface="Amasis MT Pro" panose="02040504050005020304" pitchFamily="18" charset="0"/>
              </a:rPr>
              <a:t>Future Steps</a:t>
            </a:r>
          </a:p>
        </p:txBody>
      </p:sp>
      <p:sp>
        <p:nvSpPr>
          <p:cNvPr id="5" name="TextBox 5"/>
          <p:cNvSpPr txBox="1"/>
          <p:nvPr/>
        </p:nvSpPr>
        <p:spPr>
          <a:xfrm>
            <a:off x="1606470" y="3057767"/>
            <a:ext cx="7512993" cy="6757988"/>
          </a:xfrm>
          <a:prstGeom prst="rect">
            <a:avLst/>
          </a:prstGeom>
        </p:spPr>
        <p:txBody>
          <a:bodyPr lIns="0" tIns="0" rIns="0" bIns="0" rtlCol="0" anchor="t">
            <a:spAutoFit/>
          </a:bodyPr>
          <a:lstStyle/>
          <a:p>
            <a:pPr marL="496567" lvl="1" indent="-248284">
              <a:lnSpc>
                <a:spcPts val="3449"/>
              </a:lnSpc>
              <a:buFont typeface="Arial"/>
              <a:buChar char="•"/>
            </a:pPr>
            <a:r>
              <a:rPr lang="en-US" sz="2299" spc="137">
                <a:solidFill>
                  <a:srgbClr val="FFFFFF"/>
                </a:solidFill>
                <a:latin typeface="Montserrat"/>
              </a:rPr>
              <a:t>CRMC, RISG, and NBNERR will invite staff of agencies (e.g., DEM), organizations (e.g., Save The Bay), and municipalities to help identify how to incorporate the recommendations into a plan.</a:t>
            </a:r>
          </a:p>
          <a:p>
            <a:pPr marL="496567" lvl="1" indent="-248284">
              <a:lnSpc>
                <a:spcPts val="3449"/>
              </a:lnSpc>
              <a:buFont typeface="Arial"/>
              <a:buChar char="•"/>
            </a:pPr>
            <a:r>
              <a:rPr lang="en-US" sz="2299" spc="137">
                <a:solidFill>
                  <a:srgbClr val="FFFFFF"/>
                </a:solidFill>
                <a:latin typeface="Montserrat"/>
              </a:rPr>
              <a:t>CRMC will fundraise for:</a:t>
            </a:r>
          </a:p>
          <a:p>
            <a:pPr marL="993135" lvl="2" indent="-331045">
              <a:lnSpc>
                <a:spcPts val="3449"/>
              </a:lnSpc>
              <a:buFont typeface="Arial"/>
              <a:buChar char="•"/>
            </a:pPr>
            <a:r>
              <a:rPr lang="en-US" sz="2299" spc="137">
                <a:solidFill>
                  <a:srgbClr val="FFFFFF"/>
                </a:solidFill>
                <a:latin typeface="Montserrat"/>
              </a:rPr>
              <a:t>Hiring a municipal liaison to aid cities and towns in working with CRMC and addressing municipal-level right-of-way issues (e.g., parking, maintenance).</a:t>
            </a:r>
          </a:p>
          <a:p>
            <a:pPr marL="993135" lvl="2" indent="-331045">
              <a:lnSpc>
                <a:spcPts val="3449"/>
              </a:lnSpc>
              <a:buFont typeface="Arial"/>
              <a:buChar char="•"/>
            </a:pPr>
            <a:r>
              <a:rPr lang="en-US" sz="2299" spc="137">
                <a:solidFill>
                  <a:srgbClr val="FFFFFF"/>
                </a:solidFill>
                <a:latin typeface="Montserrat"/>
              </a:rPr>
              <a:t>Other implementation activities (e.g., communications tools, signange, other needs identified by Community Leader Advisory Group)</a:t>
            </a:r>
          </a:p>
          <a:p>
            <a:pPr>
              <a:lnSpc>
                <a:spcPts val="3449"/>
              </a:lnSpc>
            </a:pPr>
            <a:endParaRPr lang="en-US" sz="2299" spc="137">
              <a:solidFill>
                <a:srgbClr val="FFFFFF"/>
              </a:solidFill>
              <a:latin typeface="Montserrat"/>
            </a:endParaRPr>
          </a:p>
          <a:p>
            <a:pPr marL="0" lvl="0" indent="0">
              <a:lnSpc>
                <a:spcPts val="2564"/>
              </a:lnSpc>
              <a:spcBef>
                <a:spcPct val="0"/>
              </a:spcBef>
            </a:pPr>
            <a:endParaRPr lang="en-US" sz="2299" spc="137">
              <a:solidFill>
                <a:srgbClr val="FFFFFF"/>
              </a:solidFill>
              <a:latin typeface="Montserra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grpSp>
        <p:nvGrpSpPr>
          <p:cNvPr id="3" name="Group 3"/>
          <p:cNvGrpSpPr>
            <a:grpSpLocks noChangeAspect="1"/>
          </p:cNvGrpSpPr>
          <p:nvPr/>
        </p:nvGrpSpPr>
        <p:grpSpPr>
          <a:xfrm>
            <a:off x="10750220" y="1189333"/>
            <a:ext cx="6167248" cy="8287840"/>
            <a:chOff x="0" y="0"/>
            <a:chExt cx="3663950" cy="4923790"/>
          </a:xfrm>
        </p:grpSpPr>
        <p:sp>
          <p:nvSpPr>
            <p:cNvPr id="4" name="Freeform 4"/>
            <p:cNvSpPr/>
            <p:nvPr/>
          </p:nvSpPr>
          <p:spPr>
            <a:xfrm>
              <a:off x="31750" y="31750"/>
              <a:ext cx="3600450" cy="4859020"/>
            </a:xfrm>
            <a:custGeom>
              <a:avLst/>
              <a:gdLst/>
              <a:ahLst/>
              <a:cxnLst/>
              <a:rect l="l" t="t" r="r" b="b"/>
              <a:pathLst>
                <a:path w="3600450" h="485902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a:blip r:embed="rId4"/>
              <a:stretch>
                <a:fillRect l="-608" r="-608"/>
              </a:stretch>
            </a:blipFill>
          </p:spPr>
          <p:txBody>
            <a:bodyPr/>
            <a:lstStyle/>
            <a:p>
              <a:endParaRPr lang="en-US"/>
            </a:p>
          </p:txBody>
        </p:sp>
        <p:sp>
          <p:nvSpPr>
            <p:cNvPr id="5" name="Freeform 5"/>
            <p:cNvSpPr/>
            <p:nvPr/>
          </p:nvSpPr>
          <p:spPr>
            <a:xfrm>
              <a:off x="0" y="0"/>
              <a:ext cx="3663950" cy="4923790"/>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FFFFFF"/>
            </a:solidFill>
          </p:spPr>
          <p:txBody>
            <a:bodyPr/>
            <a:lstStyle/>
            <a:p>
              <a:endParaRPr lang="en-US"/>
            </a:p>
          </p:txBody>
        </p:sp>
      </p:grpSp>
      <p:sp>
        <p:nvSpPr>
          <p:cNvPr id="6" name="TextBox 6"/>
          <p:cNvSpPr txBox="1"/>
          <p:nvPr/>
        </p:nvSpPr>
        <p:spPr>
          <a:xfrm>
            <a:off x="1606470" y="2373629"/>
            <a:ext cx="7984050" cy="1163780"/>
          </a:xfrm>
          <a:prstGeom prst="rect">
            <a:avLst/>
          </a:prstGeom>
        </p:spPr>
        <p:txBody>
          <a:bodyPr lIns="0" tIns="0" rIns="0" bIns="0" rtlCol="0" anchor="t">
            <a:spAutoFit/>
          </a:bodyPr>
          <a:lstStyle/>
          <a:p>
            <a:pPr marL="0" lvl="0" indent="0" algn="l">
              <a:lnSpc>
                <a:spcPts val="8880"/>
              </a:lnSpc>
              <a:spcBef>
                <a:spcPct val="0"/>
              </a:spcBef>
            </a:pPr>
            <a:r>
              <a:rPr lang="en-US" sz="8000" b="1" dirty="0">
                <a:solidFill>
                  <a:srgbClr val="FFFFFF"/>
                </a:solidFill>
                <a:latin typeface="Amasis MT Pro" panose="02040504050005020304" pitchFamily="18" charset="0"/>
              </a:rPr>
              <a:t>Resources</a:t>
            </a:r>
          </a:p>
        </p:txBody>
      </p:sp>
      <p:sp>
        <p:nvSpPr>
          <p:cNvPr id="7" name="TextBox 7"/>
          <p:cNvSpPr txBox="1"/>
          <p:nvPr/>
        </p:nvSpPr>
        <p:spPr>
          <a:xfrm>
            <a:off x="1606470" y="3987101"/>
            <a:ext cx="8143640" cy="2143920"/>
          </a:xfrm>
          <a:prstGeom prst="rect">
            <a:avLst/>
          </a:prstGeom>
        </p:spPr>
        <p:txBody>
          <a:bodyPr lIns="0" tIns="0" rIns="0" bIns="0" rtlCol="0" anchor="t">
            <a:spAutoFit/>
          </a:bodyPr>
          <a:lstStyle/>
          <a:p>
            <a:pPr>
              <a:lnSpc>
                <a:spcPts val="3449"/>
              </a:lnSpc>
            </a:pPr>
            <a:endParaRPr lang="en-US" sz="2299" u="sng" spc="137" dirty="0">
              <a:solidFill>
                <a:srgbClr val="FFFFFF"/>
              </a:solidFill>
              <a:latin typeface="Montserrat Bold"/>
              <a:hlinkClick r:id="rId5" tooltip="https://docs.google.com/presentation/d/17W_B0LlXmj_xzObYzPvGa4r5uK7-GRRoAVeF_a11bSM/edit?usp=sharing"/>
            </a:endParaRPr>
          </a:p>
          <a:p>
            <a:pPr>
              <a:lnSpc>
                <a:spcPts val="3449"/>
              </a:lnSpc>
            </a:pPr>
            <a:r>
              <a:rPr lang="en-US" sz="2299" b="1" u="sng" spc="137" dirty="0">
                <a:solidFill>
                  <a:srgbClr val="FFFFFF"/>
                </a:solidFill>
                <a:latin typeface="Montserrat" panose="00000500000000000000" pitchFamily="2" charset="0"/>
                <a:hlinkClick r:id="rId6" tooltip="http://www.crmc.ri.gov/publicaccess.html"/>
              </a:rPr>
              <a:t>CRMC: Rights of Way &amp; Public Access page</a:t>
            </a:r>
          </a:p>
          <a:p>
            <a:pPr>
              <a:lnSpc>
                <a:spcPts val="3449"/>
              </a:lnSpc>
            </a:pPr>
            <a:endParaRPr lang="en-US" sz="2299" b="1" u="sng" spc="137" dirty="0">
              <a:solidFill>
                <a:srgbClr val="FFFFFF"/>
              </a:solidFill>
              <a:latin typeface="Montserrat" panose="00000500000000000000" pitchFamily="2" charset="0"/>
              <a:hlinkClick r:id="rId6" tooltip="http://www.crmc.ri.gov/publicaccess.html"/>
            </a:endParaRPr>
          </a:p>
          <a:p>
            <a:pPr>
              <a:lnSpc>
                <a:spcPts val="3449"/>
              </a:lnSpc>
            </a:pPr>
            <a:r>
              <a:rPr lang="en-US" sz="2299" b="1" u="sng" spc="137" dirty="0">
                <a:solidFill>
                  <a:srgbClr val="FFFFFF"/>
                </a:solidFill>
                <a:latin typeface="Montserrat" panose="00000500000000000000" pitchFamily="2" charset="0"/>
                <a:hlinkClick r:id="rId7" tooltip="https://www.shoreline-ri.com"/>
              </a:rPr>
              <a:t>shoreline-ri.com</a:t>
            </a:r>
          </a:p>
          <a:p>
            <a:pPr>
              <a:lnSpc>
                <a:spcPts val="3449"/>
              </a:lnSpc>
            </a:pPr>
            <a:endParaRPr lang="en-US" sz="2299" u="sng" spc="137" dirty="0">
              <a:solidFill>
                <a:srgbClr val="FFFFFF"/>
              </a:solidFill>
              <a:latin typeface="Montserrat Bold"/>
              <a:hlinkClick r:id="rId7" tooltip="https://www.shoreline-ri.com"/>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F60EDB7-E4D0-AF3E-4105-21EA8B0DD5AE}"/>
              </a:ext>
            </a:extLst>
          </p:cNvPr>
          <p:cNvSpPr txBox="1"/>
          <p:nvPr/>
        </p:nvSpPr>
        <p:spPr>
          <a:xfrm>
            <a:off x="304800" y="613708"/>
            <a:ext cx="18288000" cy="1938992"/>
          </a:xfrm>
          <a:prstGeom prst="rect">
            <a:avLst/>
          </a:prstGeom>
          <a:noFill/>
        </p:spPr>
        <p:txBody>
          <a:bodyPr wrap="square" rtlCol="0">
            <a:spAutoFit/>
          </a:bodyPr>
          <a:lstStyle/>
          <a:p>
            <a:r>
              <a:rPr lang="en-US" sz="6000" dirty="0"/>
              <a:t>Shoreline Access Bill S-0417 Sub A – The Development &amp; Implementation of the Expanded Shoreline Access Law</a:t>
            </a:r>
          </a:p>
        </p:txBody>
      </p:sp>
      <p:pic>
        <p:nvPicPr>
          <p:cNvPr id="4" name="Picture 3">
            <a:extLst>
              <a:ext uri="{FF2B5EF4-FFF2-40B4-BE49-F238E27FC236}">
                <a16:creationId xmlns:a16="http://schemas.microsoft.com/office/drawing/2014/main" id="{299BBCF3-DD4D-8E61-690D-31152C837876}"/>
              </a:ext>
            </a:extLst>
          </p:cNvPr>
          <p:cNvPicPr>
            <a:picLocks noChangeAspect="1"/>
          </p:cNvPicPr>
          <p:nvPr/>
        </p:nvPicPr>
        <p:blipFill>
          <a:blip r:embed="rId2"/>
          <a:stretch>
            <a:fillRect/>
          </a:stretch>
        </p:blipFill>
        <p:spPr>
          <a:xfrm>
            <a:off x="4419600" y="2514600"/>
            <a:ext cx="10003382" cy="7653992"/>
          </a:xfrm>
          <a:prstGeom prst="rect">
            <a:avLst/>
          </a:prstGeom>
        </p:spPr>
      </p:pic>
    </p:spTree>
    <p:extLst>
      <p:ext uri="{BB962C8B-B14F-4D97-AF65-F5344CB8AC3E}">
        <p14:creationId xmlns:p14="http://schemas.microsoft.com/office/powerpoint/2010/main" val="7996658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DDBB197-D710-4A4F-A9CA-FD2177498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5D1CFA-2CDB-4B64-BD9F-85744E8DA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 y="0"/>
            <a:ext cx="18287543" cy="1028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156F10-D1BB-2CFE-FFC9-DDEA606E5C4A}"/>
              </a:ext>
            </a:extLst>
          </p:cNvPr>
          <p:cNvSpPr>
            <a:spLocks noGrp="1"/>
          </p:cNvSpPr>
          <p:nvPr>
            <p:ph type="title"/>
          </p:nvPr>
        </p:nvSpPr>
        <p:spPr>
          <a:xfrm>
            <a:off x="1207008" y="1204432"/>
            <a:ext cx="7466964" cy="2181077"/>
          </a:xfrm>
        </p:spPr>
        <p:txBody>
          <a:bodyPr>
            <a:normAutofit/>
          </a:bodyPr>
          <a:lstStyle/>
          <a:p>
            <a:r>
              <a:rPr lang="en-US" sz="5400">
                <a:solidFill>
                  <a:schemeClr val="tx2"/>
                </a:solidFill>
              </a:rPr>
              <a:t>Overview of Presentation	</a:t>
            </a:r>
          </a:p>
        </p:txBody>
      </p:sp>
      <p:sp>
        <p:nvSpPr>
          <p:cNvPr id="3" name="Content Placeholder 2">
            <a:extLst>
              <a:ext uri="{FF2B5EF4-FFF2-40B4-BE49-F238E27FC236}">
                <a16:creationId xmlns:a16="http://schemas.microsoft.com/office/drawing/2014/main" id="{21CE2E49-27B1-9062-71E7-42B822F47DB7}"/>
              </a:ext>
            </a:extLst>
          </p:cNvPr>
          <p:cNvSpPr>
            <a:spLocks noGrp="1"/>
          </p:cNvSpPr>
          <p:nvPr>
            <p:ph idx="1"/>
          </p:nvPr>
        </p:nvSpPr>
        <p:spPr>
          <a:xfrm>
            <a:off x="1207008" y="3632523"/>
            <a:ext cx="7466367" cy="5458933"/>
          </a:xfrm>
        </p:spPr>
        <p:txBody>
          <a:bodyPr anchor="ctr">
            <a:normAutofit/>
          </a:bodyPr>
          <a:lstStyle/>
          <a:p>
            <a:r>
              <a:rPr lang="en-US" sz="2700">
                <a:solidFill>
                  <a:schemeClr val="tx2"/>
                </a:solidFill>
              </a:rPr>
              <a:t>Review of Shoreline Access Bill S-0147 &amp; Pertinent Language</a:t>
            </a:r>
          </a:p>
          <a:p>
            <a:r>
              <a:rPr lang="en-US" sz="2700">
                <a:solidFill>
                  <a:schemeClr val="tx2"/>
                </a:solidFill>
              </a:rPr>
              <a:t>CRMC Programmatic Impacts</a:t>
            </a:r>
          </a:p>
          <a:p>
            <a:r>
              <a:rPr lang="en-US" sz="2700">
                <a:solidFill>
                  <a:schemeClr val="tx2"/>
                </a:solidFill>
              </a:rPr>
              <a:t>CRMC &amp; Partners education &amp; signage conceptual framework</a:t>
            </a:r>
          </a:p>
          <a:p>
            <a:endParaRPr lang="en-US" sz="2700">
              <a:solidFill>
                <a:schemeClr val="tx2"/>
              </a:solidFill>
            </a:endParaRPr>
          </a:p>
        </p:txBody>
      </p:sp>
      <p:grpSp>
        <p:nvGrpSpPr>
          <p:cNvPr id="14" name="Group 13">
            <a:extLst>
              <a:ext uri="{FF2B5EF4-FFF2-40B4-BE49-F238E27FC236}">
                <a16:creationId xmlns:a16="http://schemas.microsoft.com/office/drawing/2014/main" id="{25EE5136-01F1-466C-962D-BA9B4C6757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554845" y="0"/>
            <a:ext cx="8733155" cy="10027900"/>
            <a:chOff x="6357228" y="0"/>
            <a:chExt cx="5822103" cy="6685267"/>
          </a:xfrm>
        </p:grpSpPr>
        <p:sp>
          <p:nvSpPr>
            <p:cNvPr id="15" name="Freeform: Shape 14">
              <a:extLst>
                <a:ext uri="{FF2B5EF4-FFF2-40B4-BE49-F238E27FC236}">
                  <a16:creationId xmlns:a16="http://schemas.microsoft.com/office/drawing/2014/main" id="{E11D3AD4-AF9B-4EB5-8C7B-C45D173B4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57228" y="0"/>
              <a:ext cx="5822102" cy="6685267"/>
            </a:xfrm>
            <a:custGeom>
              <a:avLst/>
              <a:gdLst>
                <a:gd name="connsiteX0" fmla="*/ 2605444 w 5822102"/>
                <a:gd name="connsiteY0" fmla="*/ 0 h 6685267"/>
                <a:gd name="connsiteX1" fmla="*/ 4757391 w 5822102"/>
                <a:gd name="connsiteY1" fmla="*/ 0 h 6685267"/>
                <a:gd name="connsiteX2" fmla="*/ 4913680 w 5822102"/>
                <a:gd name="connsiteY2" fmla="*/ 56274 h 6685267"/>
                <a:gd name="connsiteX3" fmla="*/ 5376238 w 5822102"/>
                <a:gd name="connsiteY3" fmla="*/ 282027 h 6685267"/>
                <a:gd name="connsiteX4" fmla="*/ 5658024 w 5822102"/>
                <a:gd name="connsiteY4" fmla="*/ 471014 h 6685267"/>
                <a:gd name="connsiteX5" fmla="*/ 5822102 w 5822102"/>
                <a:gd name="connsiteY5" fmla="*/ 609109 h 6685267"/>
                <a:gd name="connsiteX6" fmla="*/ 5822102 w 5822102"/>
                <a:gd name="connsiteY6" fmla="*/ 760697 h 6685267"/>
                <a:gd name="connsiteX7" fmla="*/ 5707785 w 5822102"/>
                <a:gd name="connsiteY7" fmla="*/ 666601 h 6685267"/>
                <a:gd name="connsiteX8" fmla="*/ 5577306 w 5822102"/>
                <a:gd name="connsiteY8" fmla="*/ 571666 h 6685267"/>
                <a:gd name="connsiteX9" fmla="*/ 5298630 w 5822102"/>
                <a:gd name="connsiteY9" fmla="*/ 407449 h 6685267"/>
                <a:gd name="connsiteX10" fmla="*/ 4690768 w 5822102"/>
                <a:gd name="connsiteY10" fmla="*/ 184979 h 6685267"/>
                <a:gd name="connsiteX11" fmla="*/ 4048577 w 5822102"/>
                <a:gd name="connsiteY11" fmla="*/ 99280 h 6685267"/>
                <a:gd name="connsiteX12" fmla="*/ 3405404 w 5822102"/>
                <a:gd name="connsiteY12" fmla="*/ 131937 h 6685267"/>
                <a:gd name="connsiteX13" fmla="*/ 3089702 w 5822102"/>
                <a:gd name="connsiteY13" fmla="*/ 190190 h 6685267"/>
                <a:gd name="connsiteX14" fmla="*/ 2780132 w 5822102"/>
                <a:gd name="connsiteY14" fmla="*/ 273457 h 6685267"/>
                <a:gd name="connsiteX15" fmla="*/ 2478040 w 5822102"/>
                <a:gd name="connsiteY15" fmla="*/ 379654 h 6685267"/>
                <a:gd name="connsiteX16" fmla="*/ 2184897 w 5822102"/>
                <a:gd name="connsiteY16" fmla="*/ 507972 h 6685267"/>
                <a:gd name="connsiteX17" fmla="*/ 1629141 w 5822102"/>
                <a:gd name="connsiteY17" fmla="*/ 823205 h 6685267"/>
                <a:gd name="connsiteX18" fmla="*/ 1497711 w 5822102"/>
                <a:gd name="connsiteY18" fmla="*/ 914000 h 6685267"/>
                <a:gd name="connsiteX19" fmla="*/ 1433099 w 5822102"/>
                <a:gd name="connsiteY19" fmla="*/ 960903 h 6685267"/>
                <a:gd name="connsiteX20" fmla="*/ 1369346 w 5822102"/>
                <a:gd name="connsiteY20" fmla="*/ 1008963 h 6685267"/>
                <a:gd name="connsiteX21" fmla="*/ 1123406 w 5822102"/>
                <a:gd name="connsiteY21" fmla="*/ 1212905 h 6685267"/>
                <a:gd name="connsiteX22" fmla="*/ 684367 w 5822102"/>
                <a:gd name="connsiteY22" fmla="*/ 1675564 h 6685267"/>
                <a:gd name="connsiteX23" fmla="*/ 497153 w 5822102"/>
                <a:gd name="connsiteY23" fmla="*/ 1933588 h 6685267"/>
                <a:gd name="connsiteX24" fmla="*/ 337770 w 5822102"/>
                <a:gd name="connsiteY24" fmla="*/ 2208983 h 6685267"/>
                <a:gd name="connsiteX25" fmla="*/ 302461 w 5822102"/>
                <a:gd name="connsiteY25" fmla="*/ 2280207 h 6685267"/>
                <a:gd name="connsiteX26" fmla="*/ 285296 w 5822102"/>
                <a:gd name="connsiteY26" fmla="*/ 2316107 h 6685267"/>
                <a:gd name="connsiteX27" fmla="*/ 268991 w 5822102"/>
                <a:gd name="connsiteY27" fmla="*/ 2352355 h 6685267"/>
                <a:gd name="connsiteX28" fmla="*/ 237849 w 5822102"/>
                <a:gd name="connsiteY28" fmla="*/ 2425432 h 6685267"/>
                <a:gd name="connsiteX29" fmla="*/ 208670 w 5822102"/>
                <a:gd name="connsiteY29" fmla="*/ 2499319 h 6685267"/>
                <a:gd name="connsiteX30" fmla="*/ 113775 w 5822102"/>
                <a:gd name="connsiteY30" fmla="*/ 2801929 h 6685267"/>
                <a:gd name="connsiteX31" fmla="*/ 36781 w 5822102"/>
                <a:gd name="connsiteY31" fmla="*/ 3428922 h 6685267"/>
                <a:gd name="connsiteX32" fmla="*/ 69148 w 5822102"/>
                <a:gd name="connsiteY32" fmla="*/ 3741955 h 6685267"/>
                <a:gd name="connsiteX33" fmla="*/ 167966 w 5822102"/>
                <a:gd name="connsiteY33" fmla="*/ 4041323 h 6685267"/>
                <a:gd name="connsiteX34" fmla="*/ 202049 w 5822102"/>
                <a:gd name="connsiteY34" fmla="*/ 4112894 h 6685267"/>
                <a:gd name="connsiteX35" fmla="*/ 239933 w 5822102"/>
                <a:gd name="connsiteY35" fmla="*/ 4182843 h 6685267"/>
                <a:gd name="connsiteX36" fmla="*/ 323916 w 5822102"/>
                <a:gd name="connsiteY36" fmla="*/ 4318456 h 6685267"/>
                <a:gd name="connsiteX37" fmla="*/ 416604 w 5822102"/>
                <a:gd name="connsiteY37" fmla="*/ 4449436 h 6685267"/>
                <a:gd name="connsiteX38" fmla="*/ 515911 w 5822102"/>
                <a:gd name="connsiteY38" fmla="*/ 4576711 h 6685267"/>
                <a:gd name="connsiteX39" fmla="*/ 722619 w 5822102"/>
                <a:gd name="connsiteY39" fmla="*/ 4828482 h 6685267"/>
                <a:gd name="connsiteX40" fmla="*/ 825972 w 5822102"/>
                <a:gd name="connsiteY40" fmla="*/ 4956104 h 6685267"/>
                <a:gd name="connsiteX41" fmla="*/ 926506 w 5822102"/>
                <a:gd name="connsiteY41" fmla="*/ 5085347 h 6685267"/>
                <a:gd name="connsiteX42" fmla="*/ 1027040 w 5822102"/>
                <a:gd name="connsiteY42" fmla="*/ 5210191 h 6685267"/>
                <a:gd name="connsiteX43" fmla="*/ 1132110 w 5822102"/>
                <a:gd name="connsiteY43" fmla="*/ 5330748 h 6685267"/>
                <a:gd name="connsiteX44" fmla="*/ 1354880 w 5822102"/>
                <a:gd name="connsiteY44" fmla="*/ 5558083 h 6685267"/>
                <a:gd name="connsiteX45" fmla="*/ 1855220 w 5822102"/>
                <a:gd name="connsiteY45" fmla="*/ 5937591 h 6685267"/>
                <a:gd name="connsiteX46" fmla="*/ 2131810 w 5822102"/>
                <a:gd name="connsiteY46" fmla="*/ 6080268 h 6685267"/>
                <a:gd name="connsiteX47" fmla="*/ 2423726 w 5822102"/>
                <a:gd name="connsiteY47" fmla="*/ 6188087 h 6685267"/>
                <a:gd name="connsiteX48" fmla="*/ 2727780 w 5822102"/>
                <a:gd name="connsiteY48" fmla="*/ 6262552 h 6685267"/>
                <a:gd name="connsiteX49" fmla="*/ 3041276 w 5822102"/>
                <a:gd name="connsiteY49" fmla="*/ 6304245 h 6685267"/>
                <a:gd name="connsiteX50" fmla="*/ 3360532 w 5822102"/>
                <a:gd name="connsiteY50" fmla="*/ 6317331 h 6685267"/>
                <a:gd name="connsiteX51" fmla="*/ 3439855 w 5822102"/>
                <a:gd name="connsiteY51" fmla="*/ 6316751 h 6685267"/>
                <a:gd name="connsiteX52" fmla="*/ 3478721 w 5822102"/>
                <a:gd name="connsiteY52" fmla="*/ 6315826 h 6685267"/>
                <a:gd name="connsiteX53" fmla="*/ 3517463 w 5822102"/>
                <a:gd name="connsiteY53" fmla="*/ 6313971 h 6685267"/>
                <a:gd name="connsiteX54" fmla="*/ 3671452 w 5822102"/>
                <a:gd name="connsiteY54" fmla="*/ 6301233 h 6685267"/>
                <a:gd name="connsiteX55" fmla="*/ 4265460 w 5822102"/>
                <a:gd name="connsiteY55" fmla="*/ 6149638 h 6685267"/>
                <a:gd name="connsiteX56" fmla="*/ 4546587 w 5822102"/>
                <a:gd name="connsiteY56" fmla="*/ 6018079 h 6685267"/>
                <a:gd name="connsiteX57" fmla="*/ 4818030 w 5822102"/>
                <a:gd name="connsiteY57" fmla="*/ 5858029 h 6685267"/>
                <a:gd name="connsiteX58" fmla="*/ 5081870 w 5822102"/>
                <a:gd name="connsiteY58" fmla="*/ 5676903 h 6685267"/>
                <a:gd name="connsiteX59" fmla="*/ 5212073 w 5822102"/>
                <a:gd name="connsiteY59" fmla="*/ 5581013 h 6685267"/>
                <a:gd name="connsiteX60" fmla="*/ 5343625 w 5822102"/>
                <a:gd name="connsiteY60" fmla="*/ 5481533 h 6685267"/>
                <a:gd name="connsiteX61" fmla="*/ 5610378 w 5822102"/>
                <a:gd name="connsiteY61" fmla="*/ 5284425 h 6685267"/>
                <a:gd name="connsiteX62" fmla="*/ 5822102 w 5822102"/>
                <a:gd name="connsiteY62" fmla="*/ 5126414 h 6685267"/>
                <a:gd name="connsiteX63" fmla="*/ 5822102 w 5822102"/>
                <a:gd name="connsiteY63" fmla="*/ 5556641 h 6685267"/>
                <a:gd name="connsiteX64" fmla="*/ 5576325 w 5822102"/>
                <a:gd name="connsiteY64" fmla="*/ 5749979 h 6685267"/>
                <a:gd name="connsiteX65" fmla="*/ 5447715 w 5822102"/>
                <a:gd name="connsiteY65" fmla="*/ 5852818 h 6685267"/>
                <a:gd name="connsiteX66" fmla="*/ 5315059 w 5822102"/>
                <a:gd name="connsiteY66" fmla="*/ 5956236 h 6685267"/>
                <a:gd name="connsiteX67" fmla="*/ 5038468 w 5822102"/>
                <a:gd name="connsiteY67" fmla="*/ 6155776 h 6685267"/>
                <a:gd name="connsiteX68" fmla="*/ 4741892 w 5822102"/>
                <a:gd name="connsiteY68" fmla="*/ 6338292 h 6685267"/>
                <a:gd name="connsiteX69" fmla="*/ 4420920 w 5822102"/>
                <a:gd name="connsiteY69" fmla="*/ 6492203 h 6685267"/>
                <a:gd name="connsiteX70" fmla="*/ 3717672 w 5822102"/>
                <a:gd name="connsiteY70" fmla="*/ 6670434 h 6685267"/>
                <a:gd name="connsiteX71" fmla="*/ 3535853 w 5822102"/>
                <a:gd name="connsiteY71" fmla="*/ 6683289 h 6685267"/>
                <a:gd name="connsiteX72" fmla="*/ 3490367 w 5822102"/>
                <a:gd name="connsiteY72" fmla="*/ 6684910 h 6685267"/>
                <a:gd name="connsiteX73" fmla="*/ 3445005 w 5822102"/>
                <a:gd name="connsiteY73" fmla="*/ 6685142 h 6685267"/>
                <a:gd name="connsiteX74" fmla="*/ 3355872 w 5822102"/>
                <a:gd name="connsiteY74" fmla="*/ 6684100 h 6685267"/>
                <a:gd name="connsiteX75" fmla="*/ 3179203 w 5822102"/>
                <a:gd name="connsiteY75" fmla="*/ 6677150 h 6685267"/>
                <a:gd name="connsiteX76" fmla="*/ 3002410 w 5822102"/>
                <a:gd name="connsiteY76" fmla="*/ 6661169 h 6685267"/>
                <a:gd name="connsiteX77" fmla="*/ 2650296 w 5822102"/>
                <a:gd name="connsiteY77" fmla="*/ 6604191 h 6685267"/>
                <a:gd name="connsiteX78" fmla="*/ 2306028 w 5822102"/>
                <a:gd name="connsiteY78" fmla="*/ 6505869 h 6685267"/>
                <a:gd name="connsiteX79" fmla="*/ 1978803 w 5822102"/>
                <a:gd name="connsiteY79" fmla="*/ 6363307 h 6685267"/>
                <a:gd name="connsiteX80" fmla="*/ 1678428 w 5822102"/>
                <a:gd name="connsiteY80" fmla="*/ 6177779 h 6685267"/>
                <a:gd name="connsiteX81" fmla="*/ 1175880 w 5822102"/>
                <a:gd name="connsiteY81" fmla="*/ 5710373 h 6685267"/>
                <a:gd name="connsiteX82" fmla="*/ 971502 w 5822102"/>
                <a:gd name="connsiteY82" fmla="*/ 5445399 h 6685267"/>
                <a:gd name="connsiteX83" fmla="*/ 790909 w 5822102"/>
                <a:gd name="connsiteY83" fmla="*/ 5169078 h 6685267"/>
                <a:gd name="connsiteX84" fmla="*/ 706680 w 5822102"/>
                <a:gd name="connsiteY84" fmla="*/ 5031959 h 6685267"/>
                <a:gd name="connsiteX85" fmla="*/ 619143 w 5822102"/>
                <a:gd name="connsiteY85" fmla="*/ 4897157 h 6685267"/>
                <a:gd name="connsiteX86" fmla="*/ 436465 w 5822102"/>
                <a:gd name="connsiteY86" fmla="*/ 4628710 h 6685267"/>
                <a:gd name="connsiteX87" fmla="*/ 347088 w 5822102"/>
                <a:gd name="connsiteY87" fmla="*/ 4492171 h 6685267"/>
                <a:gd name="connsiteX88" fmla="*/ 262001 w 5822102"/>
                <a:gd name="connsiteY88" fmla="*/ 4352619 h 6685267"/>
                <a:gd name="connsiteX89" fmla="*/ 118679 w 5822102"/>
                <a:gd name="connsiteY89" fmla="*/ 4059853 h 6685267"/>
                <a:gd name="connsiteX90" fmla="*/ 28322 w 5822102"/>
                <a:gd name="connsiteY90" fmla="*/ 3749136 h 6685267"/>
                <a:gd name="connsiteX91" fmla="*/ 0 w 5822102"/>
                <a:gd name="connsiteY91" fmla="*/ 3428922 h 6685267"/>
                <a:gd name="connsiteX92" fmla="*/ 253052 w 5822102"/>
                <a:gd name="connsiteY92" fmla="*/ 2174356 h 6685267"/>
                <a:gd name="connsiteX93" fmla="*/ 389141 w 5822102"/>
                <a:gd name="connsiteY93" fmla="*/ 1877652 h 6685267"/>
                <a:gd name="connsiteX94" fmla="*/ 552079 w 5822102"/>
                <a:gd name="connsiteY94" fmla="*/ 1591834 h 6685267"/>
                <a:gd name="connsiteX95" fmla="*/ 954950 w 5822102"/>
                <a:gd name="connsiteY95" fmla="*/ 1061773 h 6685267"/>
                <a:gd name="connsiteX96" fmla="*/ 1192922 w 5822102"/>
                <a:gd name="connsiteY96" fmla="*/ 822626 h 6685267"/>
                <a:gd name="connsiteX97" fmla="*/ 1255939 w 5822102"/>
                <a:gd name="connsiteY97" fmla="*/ 765880 h 6685267"/>
                <a:gd name="connsiteX98" fmla="*/ 1320183 w 5822102"/>
                <a:gd name="connsiteY98" fmla="*/ 710291 h 6685267"/>
                <a:gd name="connsiteX99" fmla="*/ 1452961 w 5822102"/>
                <a:gd name="connsiteY99" fmla="*/ 603514 h 6685267"/>
                <a:gd name="connsiteX100" fmla="*/ 2033360 w 5822102"/>
                <a:gd name="connsiteY100" fmla="*/ 235818 h 6685267"/>
                <a:gd name="connsiteX101" fmla="*/ 2512513 w 5822102"/>
                <a:gd name="connsiteY101" fmla="*/ 30012 h 668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5822102" h="6685267">
                  <a:moveTo>
                    <a:pt x="2605444" y="0"/>
                  </a:moveTo>
                  <a:lnTo>
                    <a:pt x="4757391" y="0"/>
                  </a:lnTo>
                  <a:lnTo>
                    <a:pt x="4913680" y="56274"/>
                  </a:lnTo>
                  <a:cubicBezTo>
                    <a:pt x="5074659" y="119278"/>
                    <a:pt x="5229483" y="195083"/>
                    <a:pt x="5376238" y="282027"/>
                  </a:cubicBezTo>
                  <a:cubicBezTo>
                    <a:pt x="5474014" y="340105"/>
                    <a:pt x="5568080" y="403280"/>
                    <a:pt x="5658024" y="471014"/>
                  </a:cubicBezTo>
                  <a:lnTo>
                    <a:pt x="5822102" y="609109"/>
                  </a:lnTo>
                  <a:lnTo>
                    <a:pt x="5822102" y="760697"/>
                  </a:lnTo>
                  <a:lnTo>
                    <a:pt x="5707785" y="666601"/>
                  </a:lnTo>
                  <a:cubicBezTo>
                    <a:pt x="5665273" y="633682"/>
                    <a:pt x="5621749" y="602008"/>
                    <a:pt x="5577306" y="571666"/>
                  </a:cubicBezTo>
                  <a:cubicBezTo>
                    <a:pt x="5487929" y="511562"/>
                    <a:pt x="5395118" y="456089"/>
                    <a:pt x="5298630" y="407449"/>
                  </a:cubicBezTo>
                  <a:cubicBezTo>
                    <a:pt x="5106266" y="309010"/>
                    <a:pt x="4901153" y="235355"/>
                    <a:pt x="4690768" y="184979"/>
                  </a:cubicBezTo>
                  <a:cubicBezTo>
                    <a:pt x="4480382" y="134486"/>
                    <a:pt x="4264724" y="106807"/>
                    <a:pt x="4048577" y="99280"/>
                  </a:cubicBezTo>
                  <a:cubicBezTo>
                    <a:pt x="3832182" y="90709"/>
                    <a:pt x="3617997" y="102290"/>
                    <a:pt x="3405404" y="131937"/>
                  </a:cubicBezTo>
                  <a:cubicBezTo>
                    <a:pt x="3299353" y="147340"/>
                    <a:pt x="3193915" y="166449"/>
                    <a:pt x="3089702" y="190190"/>
                  </a:cubicBezTo>
                  <a:cubicBezTo>
                    <a:pt x="2985491" y="214278"/>
                    <a:pt x="2882137" y="241725"/>
                    <a:pt x="2780132" y="273457"/>
                  </a:cubicBezTo>
                  <a:cubicBezTo>
                    <a:pt x="2678126" y="305073"/>
                    <a:pt x="2577348" y="340510"/>
                    <a:pt x="2478040" y="379654"/>
                  </a:cubicBezTo>
                  <a:cubicBezTo>
                    <a:pt x="2378854" y="418914"/>
                    <a:pt x="2281017" y="461763"/>
                    <a:pt x="2184897" y="507972"/>
                  </a:cubicBezTo>
                  <a:cubicBezTo>
                    <a:pt x="1992657" y="600271"/>
                    <a:pt x="1806791" y="705542"/>
                    <a:pt x="1629141" y="823205"/>
                  </a:cubicBezTo>
                  <a:cubicBezTo>
                    <a:pt x="1584882" y="852736"/>
                    <a:pt x="1540745" y="882731"/>
                    <a:pt x="1497711" y="914000"/>
                  </a:cubicBezTo>
                  <a:cubicBezTo>
                    <a:pt x="1475888" y="929286"/>
                    <a:pt x="1454555" y="945153"/>
                    <a:pt x="1433099" y="960903"/>
                  </a:cubicBezTo>
                  <a:cubicBezTo>
                    <a:pt x="1411521" y="976537"/>
                    <a:pt x="1390311" y="992634"/>
                    <a:pt x="1369346" y="1008963"/>
                  </a:cubicBezTo>
                  <a:cubicBezTo>
                    <a:pt x="1285119" y="1074165"/>
                    <a:pt x="1202730" y="1141797"/>
                    <a:pt x="1123406" y="1212905"/>
                  </a:cubicBezTo>
                  <a:cubicBezTo>
                    <a:pt x="964391" y="1354656"/>
                    <a:pt x="816900" y="1509261"/>
                    <a:pt x="684367" y="1675564"/>
                  </a:cubicBezTo>
                  <a:cubicBezTo>
                    <a:pt x="618161" y="1758716"/>
                    <a:pt x="555512" y="1844763"/>
                    <a:pt x="497153" y="1933588"/>
                  </a:cubicBezTo>
                  <a:cubicBezTo>
                    <a:pt x="439775" y="2022877"/>
                    <a:pt x="385584" y="2114367"/>
                    <a:pt x="337770" y="2208983"/>
                  </a:cubicBezTo>
                  <a:cubicBezTo>
                    <a:pt x="325388" y="2232493"/>
                    <a:pt x="313862" y="2256349"/>
                    <a:pt x="302461" y="2280207"/>
                  </a:cubicBezTo>
                  <a:lnTo>
                    <a:pt x="285296" y="2316107"/>
                  </a:lnTo>
                  <a:lnTo>
                    <a:pt x="268991" y="2352355"/>
                  </a:lnTo>
                  <a:cubicBezTo>
                    <a:pt x="258324" y="2376560"/>
                    <a:pt x="247535" y="2400764"/>
                    <a:pt x="237849" y="2425432"/>
                  </a:cubicBezTo>
                  <a:cubicBezTo>
                    <a:pt x="228163" y="2450099"/>
                    <a:pt x="217498" y="2474419"/>
                    <a:pt x="208670" y="2499319"/>
                  </a:cubicBezTo>
                  <a:cubicBezTo>
                    <a:pt x="170909" y="2598219"/>
                    <a:pt x="138908" y="2699206"/>
                    <a:pt x="113775" y="2801929"/>
                  </a:cubicBezTo>
                  <a:cubicBezTo>
                    <a:pt x="62773" y="3006911"/>
                    <a:pt x="36659" y="3217917"/>
                    <a:pt x="36781" y="3428922"/>
                  </a:cubicBezTo>
                  <a:cubicBezTo>
                    <a:pt x="37394" y="3534078"/>
                    <a:pt x="47816" y="3639001"/>
                    <a:pt x="69148" y="3741955"/>
                  </a:cubicBezTo>
                  <a:cubicBezTo>
                    <a:pt x="91585" y="3844679"/>
                    <a:pt x="124074" y="3945202"/>
                    <a:pt x="167966" y="4041323"/>
                  </a:cubicBezTo>
                  <a:cubicBezTo>
                    <a:pt x="178387" y="4065528"/>
                    <a:pt x="190525" y="4089153"/>
                    <a:pt x="202049" y="4112894"/>
                  </a:cubicBezTo>
                  <a:cubicBezTo>
                    <a:pt x="214555" y="4136288"/>
                    <a:pt x="226447" y="4159912"/>
                    <a:pt x="239933" y="4182843"/>
                  </a:cubicBezTo>
                  <a:cubicBezTo>
                    <a:pt x="265680" y="4229167"/>
                    <a:pt x="294368" y="4274101"/>
                    <a:pt x="323916" y="4318456"/>
                  </a:cubicBezTo>
                  <a:cubicBezTo>
                    <a:pt x="353341" y="4362927"/>
                    <a:pt x="384849" y="4406240"/>
                    <a:pt x="416604" y="4449436"/>
                  </a:cubicBezTo>
                  <a:cubicBezTo>
                    <a:pt x="448847" y="4492286"/>
                    <a:pt x="482319" y="4534557"/>
                    <a:pt x="515911" y="4576711"/>
                  </a:cubicBezTo>
                  <a:cubicBezTo>
                    <a:pt x="583219" y="4661137"/>
                    <a:pt x="653594" y="4743825"/>
                    <a:pt x="722619" y="4828482"/>
                  </a:cubicBezTo>
                  <a:cubicBezTo>
                    <a:pt x="757315" y="4870637"/>
                    <a:pt x="791889" y="4913138"/>
                    <a:pt x="825972" y="4956104"/>
                  </a:cubicBezTo>
                  <a:cubicBezTo>
                    <a:pt x="859934" y="4998722"/>
                    <a:pt x="893649" y="5044004"/>
                    <a:pt x="926506" y="5085347"/>
                  </a:cubicBezTo>
                  <a:cubicBezTo>
                    <a:pt x="959119" y="5127734"/>
                    <a:pt x="993324" y="5168847"/>
                    <a:pt x="1027040" y="5210191"/>
                  </a:cubicBezTo>
                  <a:cubicBezTo>
                    <a:pt x="1061737" y="5250840"/>
                    <a:pt x="1096188" y="5291488"/>
                    <a:pt x="1132110" y="5330748"/>
                  </a:cubicBezTo>
                  <a:cubicBezTo>
                    <a:pt x="1203465" y="5409731"/>
                    <a:pt x="1277639" y="5485818"/>
                    <a:pt x="1354880" y="5558083"/>
                  </a:cubicBezTo>
                  <a:cubicBezTo>
                    <a:pt x="1509603" y="5702266"/>
                    <a:pt x="1676588" y="5830930"/>
                    <a:pt x="1855220" y="5937591"/>
                  </a:cubicBezTo>
                  <a:cubicBezTo>
                    <a:pt x="1944720" y="5990632"/>
                    <a:pt x="2036549" y="6039272"/>
                    <a:pt x="2131810" y="6080268"/>
                  </a:cubicBezTo>
                  <a:cubicBezTo>
                    <a:pt x="2226460" y="6122423"/>
                    <a:pt x="2324173" y="6157977"/>
                    <a:pt x="2423726" y="6188087"/>
                  </a:cubicBezTo>
                  <a:cubicBezTo>
                    <a:pt x="2523280" y="6218313"/>
                    <a:pt x="2624794" y="6242749"/>
                    <a:pt x="2727780" y="6262552"/>
                  </a:cubicBezTo>
                  <a:cubicBezTo>
                    <a:pt x="2830890" y="6282008"/>
                    <a:pt x="2935714" y="6295326"/>
                    <a:pt x="3041276" y="6304245"/>
                  </a:cubicBezTo>
                  <a:cubicBezTo>
                    <a:pt x="3146836" y="6313277"/>
                    <a:pt x="3253499" y="6317215"/>
                    <a:pt x="3360532" y="6317331"/>
                  </a:cubicBezTo>
                  <a:cubicBezTo>
                    <a:pt x="3387259" y="6317331"/>
                    <a:pt x="3414354" y="6317794"/>
                    <a:pt x="3439855" y="6316751"/>
                  </a:cubicBezTo>
                  <a:lnTo>
                    <a:pt x="3478721" y="6315826"/>
                  </a:lnTo>
                  <a:lnTo>
                    <a:pt x="3517463" y="6313971"/>
                  </a:lnTo>
                  <a:cubicBezTo>
                    <a:pt x="3569078" y="6311772"/>
                    <a:pt x="3620449" y="6306907"/>
                    <a:pt x="3671452" y="6301233"/>
                  </a:cubicBezTo>
                  <a:cubicBezTo>
                    <a:pt x="3875707" y="6277608"/>
                    <a:pt x="4074445" y="6225841"/>
                    <a:pt x="4265460" y="6149638"/>
                  </a:cubicBezTo>
                  <a:cubicBezTo>
                    <a:pt x="4361212" y="6111884"/>
                    <a:pt x="4454636" y="6067065"/>
                    <a:pt x="4546587" y="6018079"/>
                  </a:cubicBezTo>
                  <a:cubicBezTo>
                    <a:pt x="4638662" y="5969322"/>
                    <a:pt x="4729020" y="5915240"/>
                    <a:pt x="4818030" y="5858029"/>
                  </a:cubicBezTo>
                  <a:cubicBezTo>
                    <a:pt x="4907038" y="5800703"/>
                    <a:pt x="4994577" y="5739672"/>
                    <a:pt x="5081870" y="5676903"/>
                  </a:cubicBezTo>
                  <a:cubicBezTo>
                    <a:pt x="5125392" y="5645519"/>
                    <a:pt x="5168794" y="5613324"/>
                    <a:pt x="5212073" y="5581013"/>
                  </a:cubicBezTo>
                  <a:lnTo>
                    <a:pt x="5343625" y="5481533"/>
                  </a:lnTo>
                  <a:cubicBezTo>
                    <a:pt x="5432696" y="5414768"/>
                    <a:pt x="5521951" y="5349452"/>
                    <a:pt x="5610378" y="5284425"/>
                  </a:cubicBezTo>
                  <a:lnTo>
                    <a:pt x="5822102" y="5126414"/>
                  </a:lnTo>
                  <a:lnTo>
                    <a:pt x="5822102" y="5556641"/>
                  </a:lnTo>
                  <a:lnTo>
                    <a:pt x="5576325" y="5749979"/>
                  </a:lnTo>
                  <a:lnTo>
                    <a:pt x="5447715" y="5852818"/>
                  </a:lnTo>
                  <a:cubicBezTo>
                    <a:pt x="5403945" y="5887445"/>
                    <a:pt x="5359932" y="5922073"/>
                    <a:pt x="5315059" y="5956236"/>
                  </a:cubicBezTo>
                  <a:cubicBezTo>
                    <a:pt x="5225682" y="6024680"/>
                    <a:pt x="5133976" y="6091734"/>
                    <a:pt x="5038468" y="6155776"/>
                  </a:cubicBezTo>
                  <a:cubicBezTo>
                    <a:pt x="4943084" y="6219703"/>
                    <a:pt x="4845002" y="6281777"/>
                    <a:pt x="4741892" y="6338292"/>
                  </a:cubicBezTo>
                  <a:cubicBezTo>
                    <a:pt x="4638784" y="6394692"/>
                    <a:pt x="4532120" y="6447038"/>
                    <a:pt x="4420920" y="6492203"/>
                  </a:cubicBezTo>
                  <a:cubicBezTo>
                    <a:pt x="4199255" y="6583693"/>
                    <a:pt x="3959813" y="6644840"/>
                    <a:pt x="3717672" y="6670434"/>
                  </a:cubicBezTo>
                  <a:cubicBezTo>
                    <a:pt x="3657106" y="6676456"/>
                    <a:pt x="3596419" y="6681321"/>
                    <a:pt x="3535853" y="6683289"/>
                  </a:cubicBezTo>
                  <a:lnTo>
                    <a:pt x="3490367" y="6684910"/>
                  </a:lnTo>
                  <a:lnTo>
                    <a:pt x="3445005" y="6685142"/>
                  </a:lnTo>
                  <a:cubicBezTo>
                    <a:pt x="3414354" y="6685605"/>
                    <a:pt x="3385297" y="6684679"/>
                    <a:pt x="3355872" y="6684100"/>
                  </a:cubicBezTo>
                  <a:cubicBezTo>
                    <a:pt x="3297146" y="6683405"/>
                    <a:pt x="3238052" y="6680047"/>
                    <a:pt x="3179203" y="6677150"/>
                  </a:cubicBezTo>
                  <a:cubicBezTo>
                    <a:pt x="3120232" y="6672519"/>
                    <a:pt x="3061259" y="6668233"/>
                    <a:pt x="3002410" y="6661169"/>
                  </a:cubicBezTo>
                  <a:cubicBezTo>
                    <a:pt x="2884589" y="6647851"/>
                    <a:pt x="2766891" y="6629669"/>
                    <a:pt x="2650296" y="6604191"/>
                  </a:cubicBezTo>
                  <a:cubicBezTo>
                    <a:pt x="2533702" y="6578713"/>
                    <a:pt x="2418456" y="6545938"/>
                    <a:pt x="2306028" y="6505869"/>
                  </a:cubicBezTo>
                  <a:cubicBezTo>
                    <a:pt x="2193602" y="6465683"/>
                    <a:pt x="2084118" y="6417738"/>
                    <a:pt x="1978803" y="6363307"/>
                  </a:cubicBezTo>
                  <a:cubicBezTo>
                    <a:pt x="1873855" y="6308066"/>
                    <a:pt x="1773077" y="6246340"/>
                    <a:pt x="1678428" y="6177779"/>
                  </a:cubicBezTo>
                  <a:cubicBezTo>
                    <a:pt x="1488393" y="6041356"/>
                    <a:pt x="1321900" y="5881423"/>
                    <a:pt x="1175880" y="5710373"/>
                  </a:cubicBezTo>
                  <a:cubicBezTo>
                    <a:pt x="1103177" y="5624441"/>
                    <a:pt x="1035501" y="5535732"/>
                    <a:pt x="971502" y="5445399"/>
                  </a:cubicBezTo>
                  <a:cubicBezTo>
                    <a:pt x="907380" y="5355069"/>
                    <a:pt x="847550" y="5262768"/>
                    <a:pt x="790909" y="5169078"/>
                  </a:cubicBezTo>
                  <a:cubicBezTo>
                    <a:pt x="761974" y="5121712"/>
                    <a:pt x="735492" y="5077357"/>
                    <a:pt x="706680" y="5031959"/>
                  </a:cubicBezTo>
                  <a:cubicBezTo>
                    <a:pt x="678114" y="4986910"/>
                    <a:pt x="649058" y="4941860"/>
                    <a:pt x="619143" y="4897157"/>
                  </a:cubicBezTo>
                  <a:lnTo>
                    <a:pt x="436465" y="4628710"/>
                  </a:lnTo>
                  <a:cubicBezTo>
                    <a:pt x="406182" y="4583544"/>
                    <a:pt x="376267" y="4538147"/>
                    <a:pt x="347088" y="4492171"/>
                  </a:cubicBezTo>
                  <a:cubicBezTo>
                    <a:pt x="317908" y="4446194"/>
                    <a:pt x="288974" y="4400102"/>
                    <a:pt x="262001" y="4352619"/>
                  </a:cubicBezTo>
                  <a:cubicBezTo>
                    <a:pt x="207934" y="4258119"/>
                    <a:pt x="158280" y="4160840"/>
                    <a:pt x="118679" y="4059853"/>
                  </a:cubicBezTo>
                  <a:cubicBezTo>
                    <a:pt x="78343" y="3959214"/>
                    <a:pt x="48429" y="3854870"/>
                    <a:pt x="28322" y="3749136"/>
                  </a:cubicBezTo>
                  <a:cubicBezTo>
                    <a:pt x="9073" y="3643402"/>
                    <a:pt x="0" y="3536046"/>
                    <a:pt x="0" y="3428922"/>
                  </a:cubicBezTo>
                  <a:cubicBezTo>
                    <a:pt x="1594" y="3001816"/>
                    <a:pt x="89010" y="2575868"/>
                    <a:pt x="253052" y="2174356"/>
                  </a:cubicBezTo>
                  <a:cubicBezTo>
                    <a:pt x="294246" y="2074066"/>
                    <a:pt x="338873" y="1974700"/>
                    <a:pt x="389141" y="1877652"/>
                  </a:cubicBezTo>
                  <a:cubicBezTo>
                    <a:pt x="438672" y="1780256"/>
                    <a:pt x="493230" y="1684945"/>
                    <a:pt x="552079" y="1591834"/>
                  </a:cubicBezTo>
                  <a:cubicBezTo>
                    <a:pt x="669900" y="1405728"/>
                    <a:pt x="804394" y="1227729"/>
                    <a:pt x="954950" y="1061773"/>
                  </a:cubicBezTo>
                  <a:cubicBezTo>
                    <a:pt x="1030597" y="979085"/>
                    <a:pt x="1109552" y="898829"/>
                    <a:pt x="1192922" y="822626"/>
                  </a:cubicBezTo>
                  <a:cubicBezTo>
                    <a:pt x="1213642" y="803402"/>
                    <a:pt x="1234483" y="784409"/>
                    <a:pt x="1255939" y="765880"/>
                  </a:cubicBezTo>
                  <a:cubicBezTo>
                    <a:pt x="1277273" y="747234"/>
                    <a:pt x="1298237" y="728241"/>
                    <a:pt x="1320183" y="710291"/>
                  </a:cubicBezTo>
                  <a:cubicBezTo>
                    <a:pt x="1363585" y="673811"/>
                    <a:pt x="1408088" y="638489"/>
                    <a:pt x="1452961" y="603514"/>
                  </a:cubicBezTo>
                  <a:cubicBezTo>
                    <a:pt x="1633310" y="464543"/>
                    <a:pt x="1828125" y="341437"/>
                    <a:pt x="2033360" y="235818"/>
                  </a:cubicBezTo>
                  <a:cubicBezTo>
                    <a:pt x="2187242" y="156561"/>
                    <a:pt x="2347554" y="87597"/>
                    <a:pt x="2512513" y="3001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15102EBE-A80F-4CFF-B1DD-941EF9728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04998" y="98659"/>
              <a:ext cx="5774333" cy="6315453"/>
            </a:xfrm>
            <a:custGeom>
              <a:avLst/>
              <a:gdLst>
                <a:gd name="connsiteX0" fmla="*/ 3707237 w 5774333"/>
                <a:gd name="connsiteY0" fmla="*/ 1489 h 6315453"/>
                <a:gd name="connsiteX1" fmla="*/ 4037665 w 5774333"/>
                <a:gd name="connsiteY1" fmla="*/ 6121 h 6315453"/>
                <a:gd name="connsiteX2" fmla="*/ 4692239 w 5774333"/>
                <a:gd name="connsiteY2" fmla="*/ 102128 h 6315453"/>
                <a:gd name="connsiteX3" fmla="*/ 5315059 w 5774333"/>
                <a:gd name="connsiteY3" fmla="*/ 324945 h 6315453"/>
                <a:gd name="connsiteX4" fmla="*/ 5738325 w 5774333"/>
                <a:gd name="connsiteY4" fmla="*/ 578286 h 6315453"/>
                <a:gd name="connsiteX5" fmla="*/ 5774333 w 5774333"/>
                <a:gd name="connsiteY5" fmla="*/ 606551 h 6315453"/>
                <a:gd name="connsiteX6" fmla="*/ 5774333 w 5774333"/>
                <a:gd name="connsiteY6" fmla="*/ 975490 h 6315453"/>
                <a:gd name="connsiteX7" fmla="*/ 5676001 w 5774333"/>
                <a:gd name="connsiteY7" fmla="*/ 889749 h 6315453"/>
                <a:gd name="connsiteX8" fmla="*/ 5177132 w 5774333"/>
                <a:gd name="connsiteY8" fmla="*/ 581926 h 6315453"/>
                <a:gd name="connsiteX9" fmla="*/ 4615735 w 5774333"/>
                <a:gd name="connsiteY9" fmla="*/ 388640 h 6315453"/>
                <a:gd name="connsiteX10" fmla="*/ 4020010 w 5774333"/>
                <a:gd name="connsiteY10" fmla="*/ 308500 h 6315453"/>
                <a:gd name="connsiteX11" fmla="*/ 3416315 w 5774333"/>
                <a:gd name="connsiteY11" fmla="*/ 328882 h 6315453"/>
                <a:gd name="connsiteX12" fmla="*/ 2823779 w 5774333"/>
                <a:gd name="connsiteY12" fmla="*/ 446545 h 6315453"/>
                <a:gd name="connsiteX13" fmla="*/ 2256987 w 5774333"/>
                <a:gd name="connsiteY13" fmla="*/ 651296 h 6315453"/>
                <a:gd name="connsiteX14" fmla="*/ 1244169 w 5774333"/>
                <a:gd name="connsiteY14" fmla="*/ 1280374 h 6315453"/>
                <a:gd name="connsiteX15" fmla="*/ 830141 w 5774333"/>
                <a:gd name="connsiteY15" fmla="*/ 1700184 h 6315453"/>
                <a:gd name="connsiteX16" fmla="*/ 502792 w 5774333"/>
                <a:gd name="connsiteY16" fmla="*/ 2182300 h 6315453"/>
                <a:gd name="connsiteX17" fmla="*/ 280637 w 5774333"/>
                <a:gd name="connsiteY17" fmla="*/ 2715256 h 6315453"/>
                <a:gd name="connsiteX18" fmla="*/ 199843 w 5774333"/>
                <a:gd name="connsiteY18" fmla="*/ 3283418 h 6315453"/>
                <a:gd name="connsiteX19" fmla="*/ 233926 w 5774333"/>
                <a:gd name="connsiteY19" fmla="*/ 3561593 h 6315453"/>
                <a:gd name="connsiteX20" fmla="*/ 334582 w 5774333"/>
                <a:gd name="connsiteY20" fmla="*/ 3821816 h 6315453"/>
                <a:gd name="connsiteX21" fmla="*/ 404834 w 5774333"/>
                <a:gd name="connsiteY21" fmla="*/ 3944343 h 6315453"/>
                <a:gd name="connsiteX22" fmla="*/ 485506 w 5774333"/>
                <a:gd name="connsiteY22" fmla="*/ 4062932 h 6315453"/>
                <a:gd name="connsiteX23" fmla="*/ 671861 w 5774333"/>
                <a:gd name="connsiteY23" fmla="*/ 4292120 h 6315453"/>
                <a:gd name="connsiteX24" fmla="*/ 873542 w 5774333"/>
                <a:gd name="connsiteY24" fmla="*/ 4523044 h 6315453"/>
                <a:gd name="connsiteX25" fmla="*/ 973831 w 5774333"/>
                <a:gd name="connsiteY25" fmla="*/ 4643601 h 6315453"/>
                <a:gd name="connsiteX26" fmla="*/ 1022014 w 5774333"/>
                <a:gd name="connsiteY26" fmla="*/ 4702780 h 6315453"/>
                <a:gd name="connsiteX27" fmla="*/ 1069215 w 5774333"/>
                <a:gd name="connsiteY27" fmla="*/ 4759411 h 6315453"/>
                <a:gd name="connsiteX28" fmla="*/ 1474784 w 5774333"/>
                <a:gd name="connsiteY28" fmla="*/ 5177948 h 6315453"/>
                <a:gd name="connsiteX29" fmla="*/ 1690442 w 5774333"/>
                <a:gd name="connsiteY29" fmla="*/ 5366255 h 6315453"/>
                <a:gd name="connsiteX30" fmla="*/ 1916276 w 5774333"/>
                <a:gd name="connsiteY30" fmla="*/ 5539852 h 6315453"/>
                <a:gd name="connsiteX31" fmla="*/ 2420784 w 5774333"/>
                <a:gd name="connsiteY31" fmla="*/ 5814437 h 6315453"/>
                <a:gd name="connsiteX32" fmla="*/ 2703015 w 5774333"/>
                <a:gd name="connsiteY32" fmla="*/ 5892029 h 6315453"/>
                <a:gd name="connsiteX33" fmla="*/ 2775350 w 5774333"/>
                <a:gd name="connsiteY33" fmla="*/ 5905695 h 6315453"/>
                <a:gd name="connsiteX34" fmla="*/ 2848299 w 5774333"/>
                <a:gd name="connsiteY34" fmla="*/ 5917161 h 6315453"/>
                <a:gd name="connsiteX35" fmla="*/ 2995544 w 5774333"/>
                <a:gd name="connsiteY35" fmla="*/ 5933605 h 6315453"/>
                <a:gd name="connsiteX36" fmla="*/ 3069596 w 5774333"/>
                <a:gd name="connsiteY36" fmla="*/ 5938933 h 6315453"/>
                <a:gd name="connsiteX37" fmla="*/ 3143894 w 5774333"/>
                <a:gd name="connsiteY37" fmla="*/ 5942639 h 6315453"/>
                <a:gd name="connsiteX38" fmla="*/ 3218436 w 5774333"/>
                <a:gd name="connsiteY38" fmla="*/ 5944260 h 6315453"/>
                <a:gd name="connsiteX39" fmla="*/ 3293101 w 5774333"/>
                <a:gd name="connsiteY39" fmla="*/ 5943913 h 6315453"/>
                <a:gd name="connsiteX40" fmla="*/ 3330494 w 5774333"/>
                <a:gd name="connsiteY40" fmla="*/ 5943565 h 6315453"/>
                <a:gd name="connsiteX41" fmla="*/ 3366540 w 5774333"/>
                <a:gd name="connsiteY41" fmla="*/ 5942059 h 6315453"/>
                <a:gd name="connsiteX42" fmla="*/ 3402462 w 5774333"/>
                <a:gd name="connsiteY42" fmla="*/ 5940323 h 6315453"/>
                <a:gd name="connsiteX43" fmla="*/ 3438262 w 5774333"/>
                <a:gd name="connsiteY43" fmla="*/ 5937543 h 6315453"/>
                <a:gd name="connsiteX44" fmla="*/ 3580236 w 5774333"/>
                <a:gd name="connsiteY44" fmla="*/ 5920982 h 6315453"/>
                <a:gd name="connsiteX45" fmla="*/ 4121034 w 5774333"/>
                <a:gd name="connsiteY45" fmla="*/ 5753290 h 6315453"/>
                <a:gd name="connsiteX46" fmla="*/ 4620639 w 5774333"/>
                <a:gd name="connsiteY46" fmla="*/ 5459364 h 6315453"/>
                <a:gd name="connsiteX47" fmla="*/ 4741771 w 5774333"/>
                <a:gd name="connsiteY47" fmla="*/ 5372971 h 6315453"/>
                <a:gd name="connsiteX48" fmla="*/ 4862901 w 5774333"/>
                <a:gd name="connsiteY48" fmla="*/ 5283682 h 6315453"/>
                <a:gd name="connsiteX49" fmla="*/ 5108229 w 5774333"/>
                <a:gd name="connsiteY49" fmla="*/ 5098386 h 6315453"/>
                <a:gd name="connsiteX50" fmla="*/ 5612493 w 5774333"/>
                <a:gd name="connsiteY50" fmla="*/ 4739724 h 6315453"/>
                <a:gd name="connsiteX51" fmla="*/ 5774333 w 5774333"/>
                <a:gd name="connsiteY51" fmla="*/ 4623488 h 6315453"/>
                <a:gd name="connsiteX52" fmla="*/ 5774333 w 5774333"/>
                <a:gd name="connsiteY52" fmla="*/ 5232926 h 6315453"/>
                <a:gd name="connsiteX53" fmla="*/ 5676492 w 5774333"/>
                <a:gd name="connsiteY53" fmla="*/ 5306859 h 6315453"/>
                <a:gd name="connsiteX54" fmla="*/ 5426260 w 5774333"/>
                <a:gd name="connsiteY54" fmla="*/ 5486233 h 6315453"/>
                <a:gd name="connsiteX55" fmla="*/ 5300225 w 5774333"/>
                <a:gd name="connsiteY55" fmla="*/ 5576217 h 6315453"/>
                <a:gd name="connsiteX56" fmla="*/ 5170757 w 5774333"/>
                <a:gd name="connsiteY56" fmla="*/ 5666780 h 6315453"/>
                <a:gd name="connsiteX57" fmla="*/ 5038100 w 5774333"/>
                <a:gd name="connsiteY57" fmla="*/ 5756185 h 6315453"/>
                <a:gd name="connsiteX58" fmla="*/ 4901276 w 5774333"/>
                <a:gd name="connsiteY58" fmla="*/ 5843043 h 6315453"/>
                <a:gd name="connsiteX59" fmla="*/ 4614019 w 5774333"/>
                <a:gd name="connsiteY59" fmla="*/ 6006103 h 6315453"/>
                <a:gd name="connsiteX60" fmla="*/ 4305061 w 5774333"/>
                <a:gd name="connsiteY60" fmla="*/ 6144726 h 6315453"/>
                <a:gd name="connsiteX61" fmla="*/ 3632710 w 5774333"/>
                <a:gd name="connsiteY61" fmla="*/ 6304196 h 6315453"/>
                <a:gd name="connsiteX62" fmla="*/ 3459594 w 5774333"/>
                <a:gd name="connsiteY62" fmla="*/ 6314504 h 6315453"/>
                <a:gd name="connsiteX63" fmla="*/ 3416315 w 5774333"/>
                <a:gd name="connsiteY63" fmla="*/ 6315429 h 6315453"/>
                <a:gd name="connsiteX64" fmla="*/ 3373159 w 5774333"/>
                <a:gd name="connsiteY64" fmla="*/ 6315198 h 6315453"/>
                <a:gd name="connsiteX65" fmla="*/ 3330127 w 5774333"/>
                <a:gd name="connsiteY65" fmla="*/ 6314735 h 6315453"/>
                <a:gd name="connsiteX66" fmla="*/ 3288320 w 5774333"/>
                <a:gd name="connsiteY66" fmla="*/ 6313230 h 6315453"/>
                <a:gd name="connsiteX67" fmla="*/ 2954350 w 5774333"/>
                <a:gd name="connsiteY67" fmla="*/ 6288098 h 6315453"/>
                <a:gd name="connsiteX68" fmla="*/ 2622466 w 5774333"/>
                <a:gd name="connsiteY68" fmla="*/ 6232742 h 6315453"/>
                <a:gd name="connsiteX69" fmla="*/ 2296466 w 5774333"/>
                <a:gd name="connsiteY69" fmla="*/ 6146001 h 6315453"/>
                <a:gd name="connsiteX70" fmla="*/ 1672419 w 5774333"/>
                <a:gd name="connsiteY70" fmla="*/ 5885197 h 6315453"/>
                <a:gd name="connsiteX71" fmla="*/ 1146578 w 5774333"/>
                <a:gd name="connsiteY71" fmla="*/ 5479168 h 6315453"/>
                <a:gd name="connsiteX72" fmla="*/ 933372 w 5774333"/>
                <a:gd name="connsiteY72" fmla="*/ 5234810 h 6315453"/>
                <a:gd name="connsiteX73" fmla="*/ 747140 w 5774333"/>
                <a:gd name="connsiteY73" fmla="*/ 4976091 h 6315453"/>
                <a:gd name="connsiteX74" fmla="*/ 703616 w 5774333"/>
                <a:gd name="connsiteY74" fmla="*/ 4910196 h 6315453"/>
                <a:gd name="connsiteX75" fmla="*/ 662053 w 5774333"/>
                <a:gd name="connsiteY75" fmla="*/ 4846269 h 6315453"/>
                <a:gd name="connsiteX76" fmla="*/ 580033 w 5774333"/>
                <a:gd name="connsiteY76" fmla="*/ 4722352 h 6315453"/>
                <a:gd name="connsiteX77" fmla="*/ 410105 w 5774333"/>
                <a:gd name="connsiteY77" fmla="*/ 4469193 h 6315453"/>
                <a:gd name="connsiteX78" fmla="*/ 244224 w 5774333"/>
                <a:gd name="connsiteY78" fmla="*/ 4201556 h 6315453"/>
                <a:gd name="connsiteX79" fmla="*/ 169437 w 5774333"/>
                <a:gd name="connsiteY79" fmla="*/ 4059690 h 6315453"/>
                <a:gd name="connsiteX80" fmla="*/ 105929 w 5774333"/>
                <a:gd name="connsiteY80" fmla="*/ 3911221 h 6315453"/>
                <a:gd name="connsiteX81" fmla="*/ 57256 w 5774333"/>
                <a:gd name="connsiteY81" fmla="*/ 3757195 h 6315453"/>
                <a:gd name="connsiteX82" fmla="*/ 39111 w 5774333"/>
                <a:gd name="connsiteY82" fmla="*/ 3678677 h 6315453"/>
                <a:gd name="connsiteX83" fmla="*/ 31142 w 5774333"/>
                <a:gd name="connsiteY83" fmla="*/ 3639300 h 6315453"/>
                <a:gd name="connsiteX84" fmla="*/ 24521 w 5774333"/>
                <a:gd name="connsiteY84" fmla="*/ 3599809 h 6315453"/>
                <a:gd name="connsiteX85" fmla="*/ 0 w 5774333"/>
                <a:gd name="connsiteY85" fmla="*/ 3283418 h 6315453"/>
                <a:gd name="connsiteX86" fmla="*/ 68045 w 5774333"/>
                <a:gd name="connsiteY86" fmla="*/ 2666963 h 6315453"/>
                <a:gd name="connsiteX87" fmla="*/ 272546 w 5774333"/>
                <a:gd name="connsiteY87" fmla="*/ 2076334 h 6315453"/>
                <a:gd name="connsiteX88" fmla="*/ 1039300 w 5774333"/>
                <a:gd name="connsiteY88" fmla="*/ 1073307 h 6315453"/>
                <a:gd name="connsiteX89" fmla="*/ 1547733 w 5774333"/>
                <a:gd name="connsiteY89" fmla="*/ 680365 h 6315453"/>
                <a:gd name="connsiteX90" fmla="*/ 2115995 w 5774333"/>
                <a:gd name="connsiteY90" fmla="*/ 368373 h 6315453"/>
                <a:gd name="connsiteX91" fmla="*/ 3377451 w 5774333"/>
                <a:gd name="connsiteY91" fmla="*/ 24304 h 6315453"/>
                <a:gd name="connsiteX92" fmla="*/ 3707237 w 5774333"/>
                <a:gd name="connsiteY92" fmla="*/ 1489 h 631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74333" h="6315453">
                  <a:moveTo>
                    <a:pt x="3707237" y="1489"/>
                  </a:moveTo>
                  <a:cubicBezTo>
                    <a:pt x="3817502" y="-1522"/>
                    <a:pt x="3927875" y="41"/>
                    <a:pt x="4037665" y="6121"/>
                  </a:cubicBezTo>
                  <a:cubicBezTo>
                    <a:pt x="4257614" y="18745"/>
                    <a:pt x="4477439" y="49665"/>
                    <a:pt x="4692239" y="102128"/>
                  </a:cubicBezTo>
                  <a:cubicBezTo>
                    <a:pt x="4907039" y="154474"/>
                    <a:pt x="5116811" y="228592"/>
                    <a:pt x="5315059" y="324945"/>
                  </a:cubicBezTo>
                  <a:cubicBezTo>
                    <a:pt x="5463562" y="397211"/>
                    <a:pt x="5606133" y="481527"/>
                    <a:pt x="5738325" y="578286"/>
                  </a:cubicBezTo>
                  <a:lnTo>
                    <a:pt x="5774333" y="606551"/>
                  </a:lnTo>
                  <a:lnTo>
                    <a:pt x="5774333" y="975490"/>
                  </a:lnTo>
                  <a:lnTo>
                    <a:pt x="5676001" y="889749"/>
                  </a:lnTo>
                  <a:cubicBezTo>
                    <a:pt x="5522381" y="769886"/>
                    <a:pt x="5355519" y="665657"/>
                    <a:pt x="5177132" y="581926"/>
                  </a:cubicBezTo>
                  <a:cubicBezTo>
                    <a:pt x="4998867" y="497965"/>
                    <a:pt x="4810183" y="433574"/>
                    <a:pt x="4615735" y="388640"/>
                  </a:cubicBezTo>
                  <a:cubicBezTo>
                    <a:pt x="4421289" y="343591"/>
                    <a:pt x="4221446" y="317649"/>
                    <a:pt x="4020010" y="308500"/>
                  </a:cubicBezTo>
                  <a:cubicBezTo>
                    <a:pt x="3818207" y="298887"/>
                    <a:pt x="3616649" y="305257"/>
                    <a:pt x="3416315" y="328882"/>
                  </a:cubicBezTo>
                  <a:cubicBezTo>
                    <a:pt x="3216106" y="352623"/>
                    <a:pt x="3017736" y="392346"/>
                    <a:pt x="2823779" y="446545"/>
                  </a:cubicBezTo>
                  <a:cubicBezTo>
                    <a:pt x="2629699" y="500513"/>
                    <a:pt x="2440401" y="570345"/>
                    <a:pt x="2256987" y="651296"/>
                  </a:cubicBezTo>
                  <a:cubicBezTo>
                    <a:pt x="1889058" y="811461"/>
                    <a:pt x="1545527" y="1023856"/>
                    <a:pt x="1244169" y="1280374"/>
                  </a:cubicBezTo>
                  <a:cubicBezTo>
                    <a:pt x="1093982" y="1409039"/>
                    <a:pt x="954828" y="1549400"/>
                    <a:pt x="830141" y="1700184"/>
                  </a:cubicBezTo>
                  <a:cubicBezTo>
                    <a:pt x="705209" y="1850736"/>
                    <a:pt x="594989" y="2012176"/>
                    <a:pt x="502792" y="2182300"/>
                  </a:cubicBezTo>
                  <a:cubicBezTo>
                    <a:pt x="410595" y="2352308"/>
                    <a:pt x="333847" y="2530307"/>
                    <a:pt x="280637" y="2715256"/>
                  </a:cubicBezTo>
                  <a:cubicBezTo>
                    <a:pt x="227306" y="2899741"/>
                    <a:pt x="199719" y="3091521"/>
                    <a:pt x="199843" y="3283418"/>
                  </a:cubicBezTo>
                  <a:cubicBezTo>
                    <a:pt x="200946" y="3377687"/>
                    <a:pt x="210754" y="3471261"/>
                    <a:pt x="233926" y="3561593"/>
                  </a:cubicBezTo>
                  <a:cubicBezTo>
                    <a:pt x="256730" y="3652040"/>
                    <a:pt x="292162" y="3738550"/>
                    <a:pt x="334582" y="3821816"/>
                  </a:cubicBezTo>
                  <a:cubicBezTo>
                    <a:pt x="356038" y="3863392"/>
                    <a:pt x="379823" y="3904157"/>
                    <a:pt x="404834" y="3944343"/>
                  </a:cubicBezTo>
                  <a:cubicBezTo>
                    <a:pt x="430212" y="3984413"/>
                    <a:pt x="457308" y="4023905"/>
                    <a:pt x="485506" y="4062932"/>
                  </a:cubicBezTo>
                  <a:cubicBezTo>
                    <a:pt x="542639" y="4140757"/>
                    <a:pt x="606146" y="4216265"/>
                    <a:pt x="671861" y="4292120"/>
                  </a:cubicBezTo>
                  <a:cubicBezTo>
                    <a:pt x="737576" y="4368091"/>
                    <a:pt x="806234" y="4444062"/>
                    <a:pt x="873542" y="4523044"/>
                  </a:cubicBezTo>
                  <a:cubicBezTo>
                    <a:pt x="907258" y="4562419"/>
                    <a:pt x="940606" y="4602721"/>
                    <a:pt x="973831" y="4643601"/>
                  </a:cubicBezTo>
                  <a:lnTo>
                    <a:pt x="1022014" y="4702780"/>
                  </a:lnTo>
                  <a:cubicBezTo>
                    <a:pt x="1037829" y="4721658"/>
                    <a:pt x="1052910" y="4740998"/>
                    <a:pt x="1069215" y="4759411"/>
                  </a:cubicBezTo>
                  <a:cubicBezTo>
                    <a:pt x="1196477" y="4909269"/>
                    <a:pt x="1334527" y="5047199"/>
                    <a:pt x="1474784" y="5177948"/>
                  </a:cubicBezTo>
                  <a:cubicBezTo>
                    <a:pt x="1545281" y="5243033"/>
                    <a:pt x="1617003" y="5305917"/>
                    <a:pt x="1690442" y="5366255"/>
                  </a:cubicBezTo>
                  <a:cubicBezTo>
                    <a:pt x="1763881" y="5426591"/>
                    <a:pt x="1838668" y="5484959"/>
                    <a:pt x="1916276" y="5539852"/>
                  </a:cubicBezTo>
                  <a:cubicBezTo>
                    <a:pt x="2070877" y="5649872"/>
                    <a:pt x="2237617" y="5748194"/>
                    <a:pt x="2420784" y="5814437"/>
                  </a:cubicBezTo>
                  <a:cubicBezTo>
                    <a:pt x="2512124" y="5847559"/>
                    <a:pt x="2606773" y="5872921"/>
                    <a:pt x="2703015" y="5892029"/>
                  </a:cubicBezTo>
                  <a:cubicBezTo>
                    <a:pt x="2727168" y="5896546"/>
                    <a:pt x="2751075" y="5901758"/>
                    <a:pt x="2775350" y="5905695"/>
                  </a:cubicBezTo>
                  <a:lnTo>
                    <a:pt x="2848299" y="5917161"/>
                  </a:lnTo>
                  <a:cubicBezTo>
                    <a:pt x="2897218" y="5923298"/>
                    <a:pt x="2946136" y="5929784"/>
                    <a:pt x="2995544" y="5933605"/>
                  </a:cubicBezTo>
                  <a:cubicBezTo>
                    <a:pt x="3020188" y="5935806"/>
                    <a:pt x="3044831" y="5937891"/>
                    <a:pt x="3069596" y="5938933"/>
                  </a:cubicBezTo>
                  <a:cubicBezTo>
                    <a:pt x="3094362" y="5940090"/>
                    <a:pt x="3119005" y="5941943"/>
                    <a:pt x="3143894" y="5942639"/>
                  </a:cubicBezTo>
                  <a:lnTo>
                    <a:pt x="3218436" y="5944260"/>
                  </a:lnTo>
                  <a:cubicBezTo>
                    <a:pt x="3243201" y="5944838"/>
                    <a:pt x="3268212" y="5944029"/>
                    <a:pt x="3293101" y="5943913"/>
                  </a:cubicBezTo>
                  <a:lnTo>
                    <a:pt x="3330494" y="5943565"/>
                  </a:lnTo>
                  <a:cubicBezTo>
                    <a:pt x="3342632" y="5943218"/>
                    <a:pt x="3354524" y="5942523"/>
                    <a:pt x="3366540" y="5942059"/>
                  </a:cubicBezTo>
                  <a:cubicBezTo>
                    <a:pt x="3378554" y="5941480"/>
                    <a:pt x="3390570" y="5941134"/>
                    <a:pt x="3402462" y="5940323"/>
                  </a:cubicBezTo>
                  <a:lnTo>
                    <a:pt x="3438262" y="5937543"/>
                  </a:lnTo>
                  <a:cubicBezTo>
                    <a:pt x="3485954" y="5933953"/>
                    <a:pt x="3533279" y="5927931"/>
                    <a:pt x="3580236" y="5920982"/>
                  </a:cubicBezTo>
                  <a:cubicBezTo>
                    <a:pt x="3768185" y="5891567"/>
                    <a:pt x="3948901" y="5834010"/>
                    <a:pt x="4121034" y="5753290"/>
                  </a:cubicBezTo>
                  <a:cubicBezTo>
                    <a:pt x="4293782" y="5673497"/>
                    <a:pt x="4458191" y="5571353"/>
                    <a:pt x="4620639" y="5459364"/>
                  </a:cubicBezTo>
                  <a:cubicBezTo>
                    <a:pt x="4661221" y="5431455"/>
                    <a:pt x="4701557" y="5402271"/>
                    <a:pt x="4741771" y="5372971"/>
                  </a:cubicBezTo>
                  <a:cubicBezTo>
                    <a:pt x="4782230" y="5343672"/>
                    <a:pt x="4822566" y="5313908"/>
                    <a:pt x="4862901" y="5283682"/>
                  </a:cubicBezTo>
                  <a:lnTo>
                    <a:pt x="5108229" y="5098386"/>
                  </a:lnTo>
                  <a:cubicBezTo>
                    <a:pt x="5276563" y="4972270"/>
                    <a:pt x="5446489" y="4854838"/>
                    <a:pt x="5612493" y="4739724"/>
                  </a:cubicBezTo>
                  <a:lnTo>
                    <a:pt x="5774333" y="4623488"/>
                  </a:lnTo>
                  <a:lnTo>
                    <a:pt x="5774333" y="5232926"/>
                  </a:lnTo>
                  <a:lnTo>
                    <a:pt x="5676492" y="5306859"/>
                  </a:lnTo>
                  <a:cubicBezTo>
                    <a:pt x="5592693" y="5367905"/>
                    <a:pt x="5508955" y="5427286"/>
                    <a:pt x="5426260" y="5486233"/>
                  </a:cubicBezTo>
                  <a:lnTo>
                    <a:pt x="5300225" y="5576217"/>
                  </a:lnTo>
                  <a:cubicBezTo>
                    <a:pt x="5257559" y="5606443"/>
                    <a:pt x="5214525" y="5636901"/>
                    <a:pt x="5170757" y="5666780"/>
                  </a:cubicBezTo>
                  <a:cubicBezTo>
                    <a:pt x="5127110" y="5696775"/>
                    <a:pt x="5082973" y="5726654"/>
                    <a:pt x="5038100" y="5756185"/>
                  </a:cubicBezTo>
                  <a:cubicBezTo>
                    <a:pt x="4993106" y="5785486"/>
                    <a:pt x="4947743" y="5814553"/>
                    <a:pt x="4901276" y="5843043"/>
                  </a:cubicBezTo>
                  <a:cubicBezTo>
                    <a:pt x="4808835" y="5900136"/>
                    <a:pt x="4713449" y="5955494"/>
                    <a:pt x="4614019" y="6006103"/>
                  </a:cubicBezTo>
                  <a:cubicBezTo>
                    <a:pt x="4514711" y="6056943"/>
                    <a:pt x="4411971" y="6104192"/>
                    <a:pt x="4305061" y="6144726"/>
                  </a:cubicBezTo>
                  <a:cubicBezTo>
                    <a:pt x="4092223" y="6226952"/>
                    <a:pt x="3863569" y="6282424"/>
                    <a:pt x="3632710" y="6304196"/>
                  </a:cubicBezTo>
                  <a:cubicBezTo>
                    <a:pt x="3574964" y="6309408"/>
                    <a:pt x="3517218" y="6313345"/>
                    <a:pt x="3459594" y="6314504"/>
                  </a:cubicBezTo>
                  <a:lnTo>
                    <a:pt x="3416315" y="6315429"/>
                  </a:lnTo>
                  <a:cubicBezTo>
                    <a:pt x="3401971" y="6315546"/>
                    <a:pt x="3387505" y="6315198"/>
                    <a:pt x="3373159" y="6315198"/>
                  </a:cubicBezTo>
                  <a:lnTo>
                    <a:pt x="3330127" y="6314735"/>
                  </a:lnTo>
                  <a:lnTo>
                    <a:pt x="3288320" y="6313230"/>
                  </a:lnTo>
                  <a:cubicBezTo>
                    <a:pt x="3176996" y="6309870"/>
                    <a:pt x="3065428" y="6301533"/>
                    <a:pt x="2954350" y="6288098"/>
                  </a:cubicBezTo>
                  <a:cubicBezTo>
                    <a:pt x="2843150" y="6275360"/>
                    <a:pt x="2732194" y="6257061"/>
                    <a:pt x="2622466" y="6232742"/>
                  </a:cubicBezTo>
                  <a:cubicBezTo>
                    <a:pt x="2512859" y="6208190"/>
                    <a:pt x="2404110" y="6179122"/>
                    <a:pt x="2296466" y="6146001"/>
                  </a:cubicBezTo>
                  <a:cubicBezTo>
                    <a:pt x="2081544" y="6079179"/>
                    <a:pt x="1869073" y="5996027"/>
                    <a:pt x="1672419" y="5885197"/>
                  </a:cubicBezTo>
                  <a:cubicBezTo>
                    <a:pt x="1475643" y="5774599"/>
                    <a:pt x="1299954" y="5634353"/>
                    <a:pt x="1146578" y="5479168"/>
                  </a:cubicBezTo>
                  <a:cubicBezTo>
                    <a:pt x="1069461" y="5401692"/>
                    <a:pt x="999333" y="5319235"/>
                    <a:pt x="933372" y="5234810"/>
                  </a:cubicBezTo>
                  <a:cubicBezTo>
                    <a:pt x="867781" y="5150038"/>
                    <a:pt x="805375" y="5063991"/>
                    <a:pt x="747140" y="4976091"/>
                  </a:cubicBezTo>
                  <a:cubicBezTo>
                    <a:pt x="732182" y="4954319"/>
                    <a:pt x="718082" y="4932199"/>
                    <a:pt x="703616" y="4910196"/>
                  </a:cubicBezTo>
                  <a:lnTo>
                    <a:pt x="662053" y="4846269"/>
                  </a:lnTo>
                  <a:cubicBezTo>
                    <a:pt x="635449" y="4804925"/>
                    <a:pt x="607864" y="4763928"/>
                    <a:pt x="580033" y="4722352"/>
                  </a:cubicBezTo>
                  <a:lnTo>
                    <a:pt x="410105" y="4469193"/>
                  </a:lnTo>
                  <a:cubicBezTo>
                    <a:pt x="353095" y="4382915"/>
                    <a:pt x="296820" y="4294089"/>
                    <a:pt x="244224" y="4201556"/>
                  </a:cubicBezTo>
                  <a:cubicBezTo>
                    <a:pt x="217987" y="4155232"/>
                    <a:pt x="192609" y="4108098"/>
                    <a:pt x="169437" y="4059690"/>
                  </a:cubicBezTo>
                  <a:cubicBezTo>
                    <a:pt x="146388" y="4011165"/>
                    <a:pt x="124932" y="3961715"/>
                    <a:pt x="105929" y="3911221"/>
                  </a:cubicBezTo>
                  <a:cubicBezTo>
                    <a:pt x="87293" y="3860613"/>
                    <a:pt x="70742" y="3809309"/>
                    <a:pt x="57256" y="3757195"/>
                  </a:cubicBezTo>
                  <a:cubicBezTo>
                    <a:pt x="50881" y="3731138"/>
                    <a:pt x="44383" y="3704965"/>
                    <a:pt x="39111" y="3678677"/>
                  </a:cubicBezTo>
                  <a:lnTo>
                    <a:pt x="31142" y="3639300"/>
                  </a:lnTo>
                  <a:lnTo>
                    <a:pt x="24521" y="3599809"/>
                  </a:lnTo>
                  <a:cubicBezTo>
                    <a:pt x="7234" y="3494423"/>
                    <a:pt x="0" y="3388457"/>
                    <a:pt x="0" y="3283418"/>
                  </a:cubicBezTo>
                  <a:cubicBezTo>
                    <a:pt x="491" y="3076698"/>
                    <a:pt x="23418" y="2869978"/>
                    <a:pt x="68045" y="2666963"/>
                  </a:cubicBezTo>
                  <a:cubicBezTo>
                    <a:pt x="112550" y="2464064"/>
                    <a:pt x="180717" y="2265104"/>
                    <a:pt x="272546" y="2076334"/>
                  </a:cubicBezTo>
                  <a:cubicBezTo>
                    <a:pt x="457062" y="1698794"/>
                    <a:pt x="724457" y="1360978"/>
                    <a:pt x="1039300" y="1073307"/>
                  </a:cubicBezTo>
                  <a:cubicBezTo>
                    <a:pt x="1197090" y="929472"/>
                    <a:pt x="1367630" y="798259"/>
                    <a:pt x="1547733" y="680365"/>
                  </a:cubicBezTo>
                  <a:cubicBezTo>
                    <a:pt x="1728081" y="562587"/>
                    <a:pt x="1917870" y="457663"/>
                    <a:pt x="2115995" y="368373"/>
                  </a:cubicBezTo>
                  <a:cubicBezTo>
                    <a:pt x="2512737" y="191070"/>
                    <a:pt x="2939883" y="73870"/>
                    <a:pt x="3377451" y="24304"/>
                  </a:cubicBezTo>
                  <a:cubicBezTo>
                    <a:pt x="3486812" y="12086"/>
                    <a:pt x="3596971" y="4500"/>
                    <a:pt x="3707237" y="148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EC18CE1F-9DF1-47AF-9E66-6CE348AC2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464911 h 6229400"/>
                <a:gd name="connsiteX4" fmla="*/ 5660063 w 5769111"/>
                <a:gd name="connsiteY4" fmla="*/ 1328105 h 6229400"/>
                <a:gd name="connsiteX5" fmla="*/ 4910471 w 5769111"/>
                <a:gd name="connsiteY5" fmla="*/ 781599 h 6229400"/>
                <a:gd name="connsiteX6" fmla="*/ 3882695 w 5769111"/>
                <a:gd name="connsiteY6" fmla="*/ 579048 h 6229400"/>
                <a:gd name="connsiteX7" fmla="*/ 2683153 w 5769111"/>
                <a:gd name="connsiteY7" fmla="*/ 797003 h 6229400"/>
                <a:gd name="connsiteX8" fmla="*/ 1617493 w 5769111"/>
                <a:gd name="connsiteY8" fmla="*/ 1395738 h 6229400"/>
                <a:gd name="connsiteX9" fmla="*/ 880408 w 5769111"/>
                <a:gd name="connsiteY9" fmla="*/ 2259099 h 6229400"/>
                <a:gd name="connsiteX10" fmla="*/ 613135 w 5769111"/>
                <a:gd name="connsiteY10" fmla="*/ 3263863 h 6229400"/>
                <a:gd name="connsiteX11" fmla="*/ 1055484 w 5769111"/>
                <a:gd name="connsiteY11" fmla="*/ 4196825 h 6229400"/>
                <a:gd name="connsiteX12" fmla="*/ 1278376 w 5769111"/>
                <a:gd name="connsiteY12" fmla="*/ 4492950 h 6229400"/>
                <a:gd name="connsiteX13" fmla="*/ 3369851 w 5769111"/>
                <a:gd name="connsiteY13" fmla="*/ 5650468 h 6229400"/>
                <a:gd name="connsiteX14" fmla="*/ 4957551 w 5769111"/>
                <a:gd name="connsiteY14" fmla="*/ 4938355 h 6229400"/>
                <a:gd name="connsiteX15" fmla="*/ 5150773 w 5769111"/>
                <a:gd name="connsiteY15" fmla="*/ 4796950 h 6229400"/>
                <a:gd name="connsiteX16" fmla="*/ 5747247 w 5769111"/>
                <a:gd name="connsiteY16" fmla="*/ 4338176 h 6229400"/>
                <a:gd name="connsiteX17" fmla="*/ 5769111 w 5769111"/>
                <a:gd name="connsiteY17" fmla="*/ 4318497 h 6229400"/>
                <a:gd name="connsiteX18" fmla="*/ 5769111 w 5769111"/>
                <a:gd name="connsiteY18" fmla="*/ 5074612 h 6229400"/>
                <a:gd name="connsiteX19" fmla="*/ 5636252 w 5769111"/>
                <a:gd name="connsiteY19" fmla="*/ 5174208 h 6229400"/>
                <a:gd name="connsiteX20" fmla="*/ 5334922 w 5769111"/>
                <a:gd name="connsiteY20" fmla="*/ 5394528 h 6229400"/>
                <a:gd name="connsiteX21" fmla="*/ 3369727 w 5769111"/>
                <a:gd name="connsiteY21" fmla="*/ 6229400 h 6229400"/>
                <a:gd name="connsiteX22" fmla="*/ 771046 w 5769111"/>
                <a:gd name="connsiteY22" fmla="*/ 4817913 h 6229400"/>
                <a:gd name="connsiteX23" fmla="*/ 0 w 5769111"/>
                <a:gd name="connsiteY23" fmla="*/ 3263748 h 6229400"/>
                <a:gd name="connsiteX24" fmla="*/ 3882695 w 5769111"/>
                <a:gd name="connsiteY24"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69111" h="6229400">
                  <a:moveTo>
                    <a:pt x="3882695" y="0"/>
                  </a:moveTo>
                  <a:cubicBezTo>
                    <a:pt x="4601253" y="0"/>
                    <a:pt x="5210727" y="205477"/>
                    <a:pt x="5691883" y="557381"/>
                  </a:cubicBezTo>
                  <a:lnTo>
                    <a:pt x="5769111" y="620523"/>
                  </a:lnTo>
                  <a:lnTo>
                    <a:pt x="5769111" y="1464911"/>
                  </a:lnTo>
                  <a:lnTo>
                    <a:pt x="5660063" y="1328105"/>
                  </a:lnTo>
                  <a:cubicBezTo>
                    <a:pt x="5449800" y="1091506"/>
                    <a:pt x="5197607" y="907600"/>
                    <a:pt x="4910471" y="781599"/>
                  </a:cubicBezTo>
                  <a:cubicBezTo>
                    <a:pt x="4604088" y="647260"/>
                    <a:pt x="4258349" y="579048"/>
                    <a:pt x="3882695" y="579048"/>
                  </a:cubicBezTo>
                  <a:cubicBezTo>
                    <a:pt x="3484238" y="579048"/>
                    <a:pt x="3080631" y="652240"/>
                    <a:pt x="2683153" y="797003"/>
                  </a:cubicBezTo>
                  <a:cubicBezTo>
                    <a:pt x="2296098" y="937595"/>
                    <a:pt x="1927678" y="1144662"/>
                    <a:pt x="1617493" y="1395738"/>
                  </a:cubicBezTo>
                  <a:cubicBezTo>
                    <a:pt x="1301915" y="1651098"/>
                    <a:pt x="1053890" y="1941665"/>
                    <a:pt x="880408" y="2259099"/>
                  </a:cubicBezTo>
                  <a:cubicBezTo>
                    <a:pt x="703125" y="2583597"/>
                    <a:pt x="613135" y="2921645"/>
                    <a:pt x="613135" y="3263863"/>
                  </a:cubicBezTo>
                  <a:cubicBezTo>
                    <a:pt x="613135" y="3608512"/>
                    <a:pt x="756702" y="3809789"/>
                    <a:pt x="1055484" y="4196825"/>
                  </a:cubicBezTo>
                  <a:cubicBezTo>
                    <a:pt x="1127574" y="4290167"/>
                    <a:pt x="1202116" y="4386753"/>
                    <a:pt x="1278376" y="4492950"/>
                  </a:cubicBezTo>
                  <a:cubicBezTo>
                    <a:pt x="1861105" y="5304313"/>
                    <a:pt x="2486623" y="5650468"/>
                    <a:pt x="3369851" y="5650468"/>
                  </a:cubicBezTo>
                  <a:cubicBezTo>
                    <a:pt x="3949515" y="5650468"/>
                    <a:pt x="4374822" y="5368471"/>
                    <a:pt x="4957551" y="4938355"/>
                  </a:cubicBezTo>
                  <a:cubicBezTo>
                    <a:pt x="5022653" y="4890293"/>
                    <a:pt x="5087755" y="4842811"/>
                    <a:pt x="5150773" y="4796950"/>
                  </a:cubicBezTo>
                  <a:cubicBezTo>
                    <a:pt x="5364254" y="4641404"/>
                    <a:pt x="5570313" y="4491241"/>
                    <a:pt x="5747247" y="4338176"/>
                  </a:cubicBezTo>
                  <a:lnTo>
                    <a:pt x="5769111" y="4318497"/>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5BD26A8C-8D1D-41E6-A71E-FE9AC75F3F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675390 h 6229400"/>
                <a:gd name="connsiteX4" fmla="*/ 5711488 w 5769111"/>
                <a:gd name="connsiteY4" fmla="*/ 1585205 h 6229400"/>
                <a:gd name="connsiteX5" fmla="*/ 5566027 w 5769111"/>
                <a:gd name="connsiteY5" fmla="*/ 1402571 h 6229400"/>
                <a:gd name="connsiteX6" fmla="*/ 4858734 w 5769111"/>
                <a:gd name="connsiteY6" fmla="*/ 886639 h 6229400"/>
                <a:gd name="connsiteX7" fmla="*/ 3882695 w 5769111"/>
                <a:gd name="connsiteY7" fmla="*/ 694858 h 6229400"/>
                <a:gd name="connsiteX8" fmla="*/ 2727046 w 5769111"/>
                <a:gd name="connsiteY8" fmla="*/ 905053 h 6229400"/>
                <a:gd name="connsiteX9" fmla="*/ 1697186 w 5769111"/>
                <a:gd name="connsiteY9" fmla="*/ 1483638 h 6229400"/>
                <a:gd name="connsiteX10" fmla="*/ 989279 w 5769111"/>
                <a:gd name="connsiteY10" fmla="*/ 2312139 h 6229400"/>
                <a:gd name="connsiteX11" fmla="*/ 735615 w 5769111"/>
                <a:gd name="connsiteY11" fmla="*/ 3263863 h 6229400"/>
                <a:gd name="connsiteX12" fmla="*/ 1154424 w 5769111"/>
                <a:gd name="connsiteY12" fmla="*/ 4128614 h 6229400"/>
                <a:gd name="connsiteX13" fmla="*/ 1379768 w 5769111"/>
                <a:gd name="connsiteY13" fmla="*/ 4427981 h 6229400"/>
                <a:gd name="connsiteX14" fmla="*/ 2239456 w 5769111"/>
                <a:gd name="connsiteY14" fmla="*/ 5256947 h 6229400"/>
                <a:gd name="connsiteX15" fmla="*/ 3369727 w 5769111"/>
                <a:gd name="connsiteY15" fmla="*/ 5534658 h 6229400"/>
                <a:gd name="connsiteX16" fmla="*/ 4096760 w 5769111"/>
                <a:gd name="connsiteY16" fmla="*/ 5357817 h 6229400"/>
                <a:gd name="connsiteX17" fmla="*/ 4881905 w 5769111"/>
                <a:gd name="connsiteY17" fmla="*/ 4847212 h 6229400"/>
                <a:gd name="connsiteX18" fmla="*/ 5075739 w 5769111"/>
                <a:gd name="connsiteY18" fmla="*/ 4705346 h 6229400"/>
                <a:gd name="connsiteX19" fmla="*/ 5759930 w 5769111"/>
                <a:gd name="connsiteY19" fmla="*/ 4166809 h 6229400"/>
                <a:gd name="connsiteX20" fmla="*/ 5769111 w 5769111"/>
                <a:gd name="connsiteY20" fmla="*/ 4157764 h 6229400"/>
                <a:gd name="connsiteX21" fmla="*/ 5769111 w 5769111"/>
                <a:gd name="connsiteY21" fmla="*/ 5074612 h 6229400"/>
                <a:gd name="connsiteX22" fmla="*/ 5636252 w 5769111"/>
                <a:gd name="connsiteY22" fmla="*/ 5174208 h 6229400"/>
                <a:gd name="connsiteX23" fmla="*/ 5334922 w 5769111"/>
                <a:gd name="connsiteY23" fmla="*/ 5394528 h 6229400"/>
                <a:gd name="connsiteX24" fmla="*/ 3369727 w 5769111"/>
                <a:gd name="connsiteY24" fmla="*/ 6229400 h 6229400"/>
                <a:gd name="connsiteX25" fmla="*/ 771046 w 5769111"/>
                <a:gd name="connsiteY25" fmla="*/ 4817913 h 6229400"/>
                <a:gd name="connsiteX26" fmla="*/ 0 w 5769111"/>
                <a:gd name="connsiteY26" fmla="*/ 3263748 h 6229400"/>
                <a:gd name="connsiteX27" fmla="*/ 3882695 w 5769111"/>
                <a:gd name="connsiteY27"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69111" h="6229400">
                  <a:moveTo>
                    <a:pt x="3882695" y="0"/>
                  </a:moveTo>
                  <a:cubicBezTo>
                    <a:pt x="4601253" y="0"/>
                    <a:pt x="5210727" y="205477"/>
                    <a:pt x="5691883" y="557381"/>
                  </a:cubicBezTo>
                  <a:lnTo>
                    <a:pt x="5769111" y="620523"/>
                  </a:lnTo>
                  <a:lnTo>
                    <a:pt x="5769111" y="1675390"/>
                  </a:lnTo>
                  <a:lnTo>
                    <a:pt x="5711488" y="1585205"/>
                  </a:lnTo>
                  <a:cubicBezTo>
                    <a:pt x="5665942" y="1521390"/>
                    <a:pt x="5617428" y="1460432"/>
                    <a:pt x="5566027" y="1402571"/>
                  </a:cubicBezTo>
                  <a:cubicBezTo>
                    <a:pt x="5367411" y="1179058"/>
                    <a:pt x="5129563" y="1005460"/>
                    <a:pt x="4858734" y="886639"/>
                  </a:cubicBezTo>
                  <a:cubicBezTo>
                    <a:pt x="4568779" y="759363"/>
                    <a:pt x="4240327" y="694858"/>
                    <a:pt x="3882695" y="694858"/>
                  </a:cubicBezTo>
                  <a:cubicBezTo>
                    <a:pt x="3504835" y="694858"/>
                    <a:pt x="3105151" y="767471"/>
                    <a:pt x="2727046" y="905053"/>
                  </a:cubicBezTo>
                  <a:cubicBezTo>
                    <a:pt x="2352985" y="1041013"/>
                    <a:pt x="1996826" y="1241132"/>
                    <a:pt x="1697186" y="1483638"/>
                  </a:cubicBezTo>
                  <a:cubicBezTo>
                    <a:pt x="1397913" y="1725796"/>
                    <a:pt x="1153199" y="2012308"/>
                    <a:pt x="989279" y="2312139"/>
                  </a:cubicBezTo>
                  <a:cubicBezTo>
                    <a:pt x="820946" y="2620077"/>
                    <a:pt x="735615" y="2940290"/>
                    <a:pt x="735615" y="3263863"/>
                  </a:cubicBezTo>
                  <a:cubicBezTo>
                    <a:pt x="735615" y="3573074"/>
                    <a:pt x="863980" y="3752464"/>
                    <a:pt x="1154424" y="4128614"/>
                  </a:cubicBezTo>
                  <a:cubicBezTo>
                    <a:pt x="1227127" y="4222767"/>
                    <a:pt x="1302282" y="4320162"/>
                    <a:pt x="1379768" y="4427981"/>
                  </a:cubicBezTo>
                  <a:cubicBezTo>
                    <a:pt x="1653784" y="4809458"/>
                    <a:pt x="1934912" y="5080685"/>
                    <a:pt x="2239456" y="5256947"/>
                  </a:cubicBezTo>
                  <a:cubicBezTo>
                    <a:pt x="2562268" y="5443863"/>
                    <a:pt x="2932037" y="5534658"/>
                    <a:pt x="3369727" y="5534658"/>
                  </a:cubicBezTo>
                  <a:cubicBezTo>
                    <a:pt x="3618120" y="5534658"/>
                    <a:pt x="3849103" y="5478491"/>
                    <a:pt x="4096760" y="5357817"/>
                  </a:cubicBezTo>
                  <a:cubicBezTo>
                    <a:pt x="4351037" y="5233901"/>
                    <a:pt x="4602740" y="5053238"/>
                    <a:pt x="4881905" y="4847212"/>
                  </a:cubicBezTo>
                  <a:cubicBezTo>
                    <a:pt x="4947375" y="4798920"/>
                    <a:pt x="5012599" y="4751322"/>
                    <a:pt x="5075739" y="4705346"/>
                  </a:cubicBezTo>
                  <a:cubicBezTo>
                    <a:pt x="5327320" y="4521990"/>
                    <a:pt x="5568418" y="4346256"/>
                    <a:pt x="5759930" y="4166809"/>
                  </a:cubicBezTo>
                  <a:lnTo>
                    <a:pt x="5769111" y="4157764"/>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Graphic 6" descr="Marker">
            <a:extLst>
              <a:ext uri="{FF2B5EF4-FFF2-40B4-BE49-F238E27FC236}">
                <a16:creationId xmlns:a16="http://schemas.microsoft.com/office/drawing/2014/main" id="{F43CF448-B432-B820-AF64-50938113C2E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182588" y="2443633"/>
            <a:ext cx="5430032" cy="5430032"/>
          </a:xfrm>
          <a:prstGeom prst="rect">
            <a:avLst/>
          </a:prstGeom>
        </p:spPr>
      </p:pic>
    </p:spTree>
    <p:extLst>
      <p:ext uri="{BB962C8B-B14F-4D97-AF65-F5344CB8AC3E}">
        <p14:creationId xmlns:p14="http://schemas.microsoft.com/office/powerpoint/2010/main" val="9906056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sp>
        <p:nvSpPr>
          <p:cNvPr id="3" name="Freeform 3"/>
          <p:cNvSpPr/>
          <p:nvPr/>
        </p:nvSpPr>
        <p:spPr>
          <a:xfrm>
            <a:off x="9695587" y="-171450"/>
            <a:ext cx="10498602" cy="10950466"/>
          </a:xfrm>
          <a:custGeom>
            <a:avLst/>
            <a:gdLst/>
            <a:ahLst/>
            <a:cxnLst/>
            <a:rect l="l" t="t" r="r" b="b"/>
            <a:pathLst>
              <a:path w="10498602" h="10950466">
                <a:moveTo>
                  <a:pt x="0" y="0"/>
                </a:moveTo>
                <a:lnTo>
                  <a:pt x="10498602" y="0"/>
                </a:lnTo>
                <a:lnTo>
                  <a:pt x="10498602" y="10950466"/>
                </a:lnTo>
                <a:lnTo>
                  <a:pt x="0" y="10950466"/>
                </a:lnTo>
                <a:lnTo>
                  <a:pt x="0" y="0"/>
                </a:lnTo>
                <a:close/>
              </a:path>
            </a:pathLst>
          </a:custGeom>
          <a:blipFill>
            <a:blip r:embed="rId4"/>
            <a:stretch>
              <a:fillRect l="-25950" r="-13121"/>
            </a:stretch>
          </a:blipFill>
          <a:ln w="133350" cap="sq">
            <a:solidFill>
              <a:srgbClr val="FFFFFF"/>
            </a:solidFill>
            <a:prstDash val="solid"/>
            <a:miter/>
          </a:ln>
        </p:spPr>
        <p:txBody>
          <a:bodyPr/>
          <a:lstStyle/>
          <a:p>
            <a:endParaRPr lang="en-US"/>
          </a:p>
        </p:txBody>
      </p:sp>
      <p:sp>
        <p:nvSpPr>
          <p:cNvPr id="4" name="TextBox 4"/>
          <p:cNvSpPr txBox="1"/>
          <p:nvPr/>
        </p:nvSpPr>
        <p:spPr>
          <a:xfrm>
            <a:off x="1606470" y="1666261"/>
            <a:ext cx="8567081" cy="1148715"/>
          </a:xfrm>
          <a:prstGeom prst="rect">
            <a:avLst/>
          </a:prstGeom>
        </p:spPr>
        <p:txBody>
          <a:bodyPr lIns="0" tIns="0" rIns="0" bIns="0" rtlCol="0" anchor="t">
            <a:spAutoFit/>
          </a:bodyPr>
          <a:lstStyle/>
          <a:p>
            <a:pPr>
              <a:lnSpc>
                <a:spcPts val="8880"/>
              </a:lnSpc>
            </a:pPr>
            <a:r>
              <a:rPr lang="en-US" sz="8000" b="1" dirty="0">
                <a:solidFill>
                  <a:srgbClr val="FFFFFF"/>
                </a:solidFill>
                <a:latin typeface="Amasis MT Pro" panose="02040504050005020304" pitchFamily="18" charset="0"/>
              </a:rPr>
              <a:t>Introduction</a:t>
            </a:r>
          </a:p>
        </p:txBody>
      </p:sp>
      <p:sp>
        <p:nvSpPr>
          <p:cNvPr id="5" name="TextBox 5"/>
          <p:cNvSpPr txBox="1"/>
          <p:nvPr/>
        </p:nvSpPr>
        <p:spPr>
          <a:xfrm>
            <a:off x="1606470" y="3273379"/>
            <a:ext cx="7512993" cy="3461385"/>
          </a:xfrm>
          <a:prstGeom prst="rect">
            <a:avLst/>
          </a:prstGeom>
        </p:spPr>
        <p:txBody>
          <a:bodyPr lIns="0" tIns="0" rIns="0" bIns="0" rtlCol="0" anchor="t">
            <a:spAutoFit/>
          </a:bodyPr>
          <a:lstStyle/>
          <a:p>
            <a:pPr>
              <a:lnSpc>
                <a:spcPts val="3599"/>
              </a:lnSpc>
            </a:pPr>
            <a:r>
              <a:rPr lang="en-US" sz="2399" spc="143" dirty="0">
                <a:solidFill>
                  <a:srgbClr val="FFFFFF"/>
                </a:solidFill>
                <a:latin typeface="Montserrat"/>
              </a:rPr>
              <a:t>Recognizing increasing interest in and conflicts around shoreline access, the Rhode Island Coastal Resources Management Council (CRMC) and Rhode Island Sea Grant (RISG) partnered to develop a shoreline access management plan. </a:t>
            </a:r>
          </a:p>
          <a:p>
            <a:pPr marL="0" lvl="0" indent="0">
              <a:lnSpc>
                <a:spcPts val="2849"/>
              </a:lnSpc>
            </a:pPr>
            <a:endParaRPr lang="en-US" sz="2399" spc="143" dirty="0">
              <a:solidFill>
                <a:srgbClr val="FFFFFF"/>
              </a:solidFill>
              <a:latin typeface="Montserra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6677799" y="1377399"/>
            <a:ext cx="1059191" cy="8795301"/>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6676818" y="965200"/>
            <a:ext cx="630461" cy="850337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Rectangle 13">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57580" y="965200"/>
            <a:ext cx="16400255" cy="8087916"/>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3DCE1436-46AA-EA2E-E97C-EC7DC54B21FA}"/>
              </a:ext>
            </a:extLst>
          </p:cNvPr>
          <p:cNvPicPr>
            <a:picLocks noChangeAspect="1"/>
          </p:cNvPicPr>
          <p:nvPr/>
        </p:nvPicPr>
        <p:blipFill>
          <a:blip r:embed="rId2"/>
          <a:stretch>
            <a:fillRect/>
          </a:stretch>
        </p:blipFill>
        <p:spPr>
          <a:xfrm>
            <a:off x="1895367" y="2327867"/>
            <a:ext cx="14497269" cy="5363990"/>
          </a:xfrm>
          <a:prstGeom prst="rect">
            <a:avLst/>
          </a:prstGeom>
        </p:spPr>
      </p:pic>
    </p:spTree>
    <p:extLst>
      <p:ext uri="{BB962C8B-B14F-4D97-AF65-F5344CB8AC3E}">
        <p14:creationId xmlns:p14="http://schemas.microsoft.com/office/powerpoint/2010/main" val="20751773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999926" y="-3999282"/>
            <a:ext cx="10287000" cy="18286850"/>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466" y="0"/>
            <a:ext cx="13606268" cy="10286358"/>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474237" y="-2528760"/>
            <a:ext cx="7341846" cy="18290319"/>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A2B7E00-46E6-3A8A-0825-6321776CC19F}"/>
              </a:ext>
            </a:extLst>
          </p:cNvPr>
          <p:cNvPicPr>
            <a:picLocks noChangeAspect="1"/>
          </p:cNvPicPr>
          <p:nvPr/>
        </p:nvPicPr>
        <p:blipFill>
          <a:blip r:embed="rId2"/>
          <a:stretch>
            <a:fillRect/>
          </a:stretch>
        </p:blipFill>
        <p:spPr>
          <a:xfrm>
            <a:off x="685800" y="777557"/>
            <a:ext cx="16916400" cy="8731886"/>
          </a:xfrm>
          <a:prstGeom prst="rect">
            <a:avLst/>
          </a:prstGeom>
        </p:spPr>
      </p:pic>
      <p:sp>
        <p:nvSpPr>
          <p:cNvPr id="4" name="Rectangle 3">
            <a:extLst>
              <a:ext uri="{FF2B5EF4-FFF2-40B4-BE49-F238E27FC236}">
                <a16:creationId xmlns:a16="http://schemas.microsoft.com/office/drawing/2014/main" id="{5F5B4F64-DD59-749B-4124-C4B0FC98F549}"/>
              </a:ext>
            </a:extLst>
          </p:cNvPr>
          <p:cNvSpPr/>
          <p:nvPr/>
        </p:nvSpPr>
        <p:spPr>
          <a:xfrm>
            <a:off x="796434" y="777557"/>
            <a:ext cx="16695132" cy="3448682"/>
          </a:xfrm>
          <a:prstGeom prst="rect">
            <a:avLst/>
          </a:prstGeom>
          <a:solidFill>
            <a:srgbClr val="66CCFF">
              <a:alpha val="4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 name="Rectangle 5">
            <a:extLst>
              <a:ext uri="{FF2B5EF4-FFF2-40B4-BE49-F238E27FC236}">
                <a16:creationId xmlns:a16="http://schemas.microsoft.com/office/drawing/2014/main" id="{9683A3AD-F420-9C39-D7CC-E9B22D89F665}"/>
              </a:ext>
            </a:extLst>
          </p:cNvPr>
          <p:cNvSpPr/>
          <p:nvPr/>
        </p:nvSpPr>
        <p:spPr>
          <a:xfrm>
            <a:off x="907069" y="6053282"/>
            <a:ext cx="16584497" cy="1629116"/>
          </a:xfrm>
          <a:prstGeom prst="rect">
            <a:avLst/>
          </a:prstGeom>
          <a:solidFill>
            <a:srgbClr val="66CCFF">
              <a:alpha val="4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cxnSp>
        <p:nvCxnSpPr>
          <p:cNvPr id="8" name="Straight Connector 7">
            <a:extLst>
              <a:ext uri="{FF2B5EF4-FFF2-40B4-BE49-F238E27FC236}">
                <a16:creationId xmlns:a16="http://schemas.microsoft.com/office/drawing/2014/main" id="{3C875208-B43E-8F71-207E-1CEC02D499B5}"/>
              </a:ext>
            </a:extLst>
          </p:cNvPr>
          <p:cNvCxnSpPr>
            <a:cxnSpLocks/>
          </p:cNvCxnSpPr>
          <p:nvPr/>
        </p:nvCxnSpPr>
        <p:spPr>
          <a:xfrm>
            <a:off x="14555577" y="6647071"/>
            <a:ext cx="2490398"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EADFDEBA-4881-51AB-5022-ACEE5650FA66}"/>
              </a:ext>
            </a:extLst>
          </p:cNvPr>
          <p:cNvCxnSpPr>
            <a:cxnSpLocks/>
          </p:cNvCxnSpPr>
          <p:nvPr/>
        </p:nvCxnSpPr>
        <p:spPr>
          <a:xfrm>
            <a:off x="1902446" y="7575890"/>
            <a:ext cx="1617941" cy="0"/>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92261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999926" y="-3999282"/>
            <a:ext cx="10287000" cy="18286850"/>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466" y="0"/>
            <a:ext cx="13606268" cy="10286358"/>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474237" y="-2528760"/>
            <a:ext cx="7341846" cy="18290319"/>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86D0F8-AFA8-569A-8A53-7C618E8A7A70}"/>
              </a:ext>
            </a:extLst>
          </p:cNvPr>
          <p:cNvPicPr>
            <a:picLocks noChangeAspect="1"/>
          </p:cNvPicPr>
          <p:nvPr/>
        </p:nvPicPr>
        <p:blipFill>
          <a:blip r:embed="rId2"/>
          <a:stretch>
            <a:fillRect/>
          </a:stretch>
        </p:blipFill>
        <p:spPr>
          <a:xfrm>
            <a:off x="2925935" y="685800"/>
            <a:ext cx="12436129" cy="8915400"/>
          </a:xfrm>
          <a:prstGeom prst="rect">
            <a:avLst/>
          </a:prstGeom>
        </p:spPr>
      </p:pic>
      <p:sp>
        <p:nvSpPr>
          <p:cNvPr id="6" name="Rectangle 5">
            <a:extLst>
              <a:ext uri="{FF2B5EF4-FFF2-40B4-BE49-F238E27FC236}">
                <a16:creationId xmlns:a16="http://schemas.microsoft.com/office/drawing/2014/main" id="{BAF2BC4B-42F1-4487-38BD-34F192BE23F6}"/>
              </a:ext>
            </a:extLst>
          </p:cNvPr>
          <p:cNvSpPr/>
          <p:nvPr/>
        </p:nvSpPr>
        <p:spPr>
          <a:xfrm>
            <a:off x="3618710" y="6442616"/>
            <a:ext cx="11153750" cy="3158584"/>
          </a:xfrm>
          <a:prstGeom prst="rect">
            <a:avLst/>
          </a:prstGeom>
          <a:solidFill>
            <a:srgbClr val="66CCFF">
              <a:alpha val="4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14204078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999926" y="-3999282"/>
            <a:ext cx="10287000" cy="18286850"/>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466" y="0"/>
            <a:ext cx="13606268" cy="10286358"/>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474237" y="-2528760"/>
            <a:ext cx="7341846" cy="18290319"/>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DCD70A2-9F2A-F214-155D-343CDAE41679}"/>
              </a:ext>
            </a:extLst>
          </p:cNvPr>
          <p:cNvPicPr>
            <a:picLocks noChangeAspect="1"/>
          </p:cNvPicPr>
          <p:nvPr/>
        </p:nvPicPr>
        <p:blipFill>
          <a:blip r:embed="rId3"/>
          <a:stretch>
            <a:fillRect/>
          </a:stretch>
        </p:blipFill>
        <p:spPr>
          <a:xfrm>
            <a:off x="795807" y="6763383"/>
            <a:ext cx="16588505" cy="1723147"/>
          </a:xfrm>
          <a:prstGeom prst="rect">
            <a:avLst/>
          </a:prstGeom>
        </p:spPr>
      </p:pic>
      <p:pic>
        <p:nvPicPr>
          <p:cNvPr id="5" name="Picture 4">
            <a:extLst>
              <a:ext uri="{FF2B5EF4-FFF2-40B4-BE49-F238E27FC236}">
                <a16:creationId xmlns:a16="http://schemas.microsoft.com/office/drawing/2014/main" id="{1E1F192C-376F-D852-496F-551BC477CB82}"/>
              </a:ext>
            </a:extLst>
          </p:cNvPr>
          <p:cNvPicPr>
            <a:picLocks noChangeAspect="1"/>
          </p:cNvPicPr>
          <p:nvPr/>
        </p:nvPicPr>
        <p:blipFill>
          <a:blip r:embed="rId4"/>
          <a:stretch>
            <a:fillRect/>
          </a:stretch>
        </p:blipFill>
        <p:spPr>
          <a:xfrm>
            <a:off x="685802" y="1486709"/>
            <a:ext cx="16916398" cy="5276674"/>
          </a:xfrm>
          <a:prstGeom prst="rect">
            <a:avLst/>
          </a:prstGeom>
        </p:spPr>
      </p:pic>
      <p:sp>
        <p:nvSpPr>
          <p:cNvPr id="6" name="Rectangle 5">
            <a:extLst>
              <a:ext uri="{FF2B5EF4-FFF2-40B4-BE49-F238E27FC236}">
                <a16:creationId xmlns:a16="http://schemas.microsoft.com/office/drawing/2014/main" id="{24F321D5-8E2E-CFEB-94FD-926036348B68}"/>
              </a:ext>
            </a:extLst>
          </p:cNvPr>
          <p:cNvSpPr/>
          <p:nvPr/>
        </p:nvSpPr>
        <p:spPr>
          <a:xfrm>
            <a:off x="685800" y="4099952"/>
            <a:ext cx="16588505" cy="4700338"/>
          </a:xfrm>
          <a:prstGeom prst="rect">
            <a:avLst/>
          </a:prstGeom>
          <a:solidFill>
            <a:srgbClr val="66CCFF">
              <a:alpha val="4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37303483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C31223-460A-1E33-8EDD-663B0A9246E7}"/>
              </a:ext>
            </a:extLst>
          </p:cNvPr>
          <p:cNvPicPr>
            <a:picLocks noChangeAspect="1"/>
          </p:cNvPicPr>
          <p:nvPr/>
        </p:nvPicPr>
        <p:blipFill>
          <a:blip r:embed="rId3"/>
          <a:stretch>
            <a:fillRect/>
          </a:stretch>
        </p:blipFill>
        <p:spPr>
          <a:xfrm>
            <a:off x="5924753" y="721915"/>
            <a:ext cx="6830378" cy="3072242"/>
          </a:xfrm>
          <a:prstGeom prst="rect">
            <a:avLst/>
          </a:prstGeom>
        </p:spPr>
      </p:pic>
      <p:sp>
        <p:nvSpPr>
          <p:cNvPr id="10" name="TextBox 9">
            <a:extLst>
              <a:ext uri="{FF2B5EF4-FFF2-40B4-BE49-F238E27FC236}">
                <a16:creationId xmlns:a16="http://schemas.microsoft.com/office/drawing/2014/main" id="{FB9AB90A-4431-2F17-E5D0-2D56946C1B7F}"/>
              </a:ext>
            </a:extLst>
          </p:cNvPr>
          <p:cNvSpPr txBox="1"/>
          <p:nvPr/>
        </p:nvSpPr>
        <p:spPr>
          <a:xfrm>
            <a:off x="2465611" y="4276855"/>
            <a:ext cx="14189531" cy="3416320"/>
          </a:xfrm>
          <a:prstGeom prst="rect">
            <a:avLst/>
          </a:prstGeom>
          <a:noFill/>
        </p:spPr>
        <p:txBody>
          <a:bodyPr wrap="square" rtlCol="0">
            <a:spAutoFit/>
          </a:bodyPr>
          <a:lstStyle/>
          <a:p>
            <a:pPr algn="ctr"/>
            <a:r>
              <a:rPr lang="en-US" sz="3600" dirty="0">
                <a:latin typeface="Times New Roman" panose="02020603050405020304" pitchFamily="18" charset="0"/>
                <a:cs typeface="Times New Roman" panose="02020603050405020304" pitchFamily="18" charset="0"/>
              </a:rPr>
              <a:t>(3) Conservation officers within the department of environmental management, council staff, and state and municipal police shall have the authority to apply to a court of competent jurisdiction for a warrant to enter on private land to investigate possible violations of this chapter; provided, that they have reasonable grounds to believe that a violation has been committed, is being committed, or is about to be committed.</a:t>
            </a:r>
          </a:p>
        </p:txBody>
      </p:sp>
    </p:spTree>
    <p:extLst>
      <p:ext uri="{BB962C8B-B14F-4D97-AF65-F5344CB8AC3E}">
        <p14:creationId xmlns:p14="http://schemas.microsoft.com/office/powerpoint/2010/main" val="27042730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RMC hearing on Spring Ave. right of way likely in June ...">
            <a:extLst>
              <a:ext uri="{FF2B5EF4-FFF2-40B4-BE49-F238E27FC236}">
                <a16:creationId xmlns:a16="http://schemas.microsoft.com/office/drawing/2014/main" id="{E9E7BA10-98BD-E53B-5CDB-65A42FA448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394" y="1185643"/>
            <a:ext cx="11779733" cy="8864249"/>
          </a:xfrm>
          <a:prstGeom prst="rect">
            <a:avLst/>
          </a:prstGeom>
          <a:noFill/>
          <a:effectLst>
            <a:softEdge rad="215900"/>
          </a:effectLst>
          <a:extLst>
            <a:ext uri="{909E8E84-426E-40DD-AFC4-6F175D3DCCD1}">
              <a14:hiddenFill xmlns:a14="http://schemas.microsoft.com/office/drawing/2010/main">
                <a:solidFill>
                  <a:srgbClr val="FFFFFF"/>
                </a:solidFill>
              </a14:hiddenFill>
            </a:ext>
          </a:extLst>
        </p:spPr>
      </p:pic>
      <p:pic>
        <p:nvPicPr>
          <p:cNvPr id="1030" name="Picture 6" descr="Quick Response (QR) Code: Definition and How QR Codes Work">
            <a:extLst>
              <a:ext uri="{FF2B5EF4-FFF2-40B4-BE49-F238E27FC236}">
                <a16:creationId xmlns:a16="http://schemas.microsoft.com/office/drawing/2014/main" id="{A4FD7C3B-7A80-78AA-F5D9-F57CA54CCC9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rot="205340">
            <a:off x="2438761" y="4414838"/>
            <a:ext cx="1457321" cy="1457321"/>
          </a:xfrm>
          <a:prstGeom prst="rect">
            <a:avLst/>
          </a:prstGeom>
          <a:noFill/>
          <a:extLst>
            <a:ext uri="{909E8E84-426E-40DD-AFC4-6F175D3DCCD1}">
              <a14:hiddenFill xmlns:a14="http://schemas.microsoft.com/office/drawing/2010/main">
                <a:solidFill>
                  <a:srgbClr val="FFFFFF"/>
                </a:solidFill>
              </a14:hiddenFill>
            </a:ext>
          </a:extLst>
        </p:spPr>
      </p:pic>
      <p:sp>
        <p:nvSpPr>
          <p:cNvPr id="4" name="Arrow: Striped Right 3">
            <a:extLst>
              <a:ext uri="{FF2B5EF4-FFF2-40B4-BE49-F238E27FC236}">
                <a16:creationId xmlns:a16="http://schemas.microsoft.com/office/drawing/2014/main" id="{BE51F5B6-FD75-4C9B-3069-F1AFC0827A16}"/>
              </a:ext>
            </a:extLst>
          </p:cNvPr>
          <p:cNvSpPr/>
          <p:nvPr/>
        </p:nvSpPr>
        <p:spPr>
          <a:xfrm rot="9796439">
            <a:off x="4265658" y="2725859"/>
            <a:ext cx="8517324" cy="1975547"/>
          </a:xfrm>
          <a:prstGeom prst="striped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700"/>
          </a:p>
        </p:txBody>
      </p:sp>
      <p:sp>
        <p:nvSpPr>
          <p:cNvPr id="5" name="TextBox 4">
            <a:extLst>
              <a:ext uri="{FF2B5EF4-FFF2-40B4-BE49-F238E27FC236}">
                <a16:creationId xmlns:a16="http://schemas.microsoft.com/office/drawing/2014/main" id="{6A1DC3EF-50A7-C2EF-CB9C-70E48AAF0B65}"/>
              </a:ext>
            </a:extLst>
          </p:cNvPr>
          <p:cNvSpPr txBox="1"/>
          <p:nvPr/>
        </p:nvSpPr>
        <p:spPr>
          <a:xfrm>
            <a:off x="13060436" y="1012179"/>
            <a:ext cx="5033523" cy="1754326"/>
          </a:xfrm>
          <a:prstGeom prst="rect">
            <a:avLst/>
          </a:prstGeom>
          <a:noFill/>
        </p:spPr>
        <p:txBody>
          <a:bodyPr wrap="square" rtlCol="0">
            <a:spAutoFit/>
          </a:bodyPr>
          <a:lstStyle/>
          <a:p>
            <a:r>
              <a:rPr lang="en-US" sz="3600" dirty="0">
                <a:ln w="0"/>
                <a:solidFill>
                  <a:schemeClr val="accent1"/>
                </a:solidFill>
                <a:effectLst>
                  <a:outerShdw blurRad="38100" dist="25400" dir="5400000" algn="ctr" rotWithShape="0">
                    <a:srgbClr val="6E747A">
                      <a:alpha val="43000"/>
                    </a:srgbClr>
                  </a:outerShdw>
                </a:effectLst>
              </a:rPr>
              <a:t>New QR Codes to be added to ROW Signs with Link-Tree</a:t>
            </a:r>
          </a:p>
        </p:txBody>
      </p:sp>
      <p:sp>
        <p:nvSpPr>
          <p:cNvPr id="6" name="TextBox 5">
            <a:extLst>
              <a:ext uri="{FF2B5EF4-FFF2-40B4-BE49-F238E27FC236}">
                <a16:creationId xmlns:a16="http://schemas.microsoft.com/office/drawing/2014/main" id="{C471BD43-29DF-0B2E-9599-AFA38AEF2329}"/>
              </a:ext>
            </a:extLst>
          </p:cNvPr>
          <p:cNvSpPr txBox="1"/>
          <p:nvPr/>
        </p:nvSpPr>
        <p:spPr>
          <a:xfrm>
            <a:off x="12241730" y="3620038"/>
            <a:ext cx="5699628" cy="553998"/>
          </a:xfrm>
          <a:prstGeom prst="rect">
            <a:avLst/>
          </a:prstGeom>
          <a:noFill/>
        </p:spPr>
        <p:txBody>
          <a:bodyPr wrap="square" rtlCol="0">
            <a:spAutoFit/>
          </a:bodyPr>
          <a:lstStyle/>
          <a:p>
            <a:r>
              <a:rPr lang="en-US" sz="3000" b="1" dirty="0"/>
              <a:t>Click Below to Learn More About:</a:t>
            </a:r>
          </a:p>
        </p:txBody>
      </p:sp>
      <p:sp>
        <p:nvSpPr>
          <p:cNvPr id="7" name="TextBox 6">
            <a:extLst>
              <a:ext uri="{FF2B5EF4-FFF2-40B4-BE49-F238E27FC236}">
                <a16:creationId xmlns:a16="http://schemas.microsoft.com/office/drawing/2014/main" id="{BEA2B446-32B5-C2BB-C90E-C599C4F5AD43}"/>
              </a:ext>
            </a:extLst>
          </p:cNvPr>
          <p:cNvSpPr txBox="1"/>
          <p:nvPr/>
        </p:nvSpPr>
        <p:spPr>
          <a:xfrm>
            <a:off x="12370403" y="4250144"/>
            <a:ext cx="5182949" cy="923330"/>
          </a:xfrm>
          <a:prstGeom prst="rect">
            <a:avLst/>
          </a:prstGeom>
          <a:solidFill>
            <a:schemeClr val="accent4">
              <a:lumMod val="40000"/>
              <a:lumOff val="60000"/>
            </a:schemeClr>
          </a:solidFill>
          <a:ln w="12700">
            <a:solidFill>
              <a:schemeClr val="tx1"/>
            </a:solidFill>
          </a:ln>
          <a:effectLst>
            <a:softEdge rad="31750"/>
          </a:effectLst>
        </p:spPr>
        <p:txBody>
          <a:bodyPr wrap="square" rtlCol="0">
            <a:spAutoFit/>
          </a:bodyPr>
          <a:lstStyle/>
          <a:p>
            <a:pPr algn="ctr"/>
            <a:r>
              <a:rPr lang="en-US" sz="2700" u="sng" dirty="0"/>
              <a:t>New Shoreline Access Bill S 0417 Sub A</a:t>
            </a:r>
          </a:p>
        </p:txBody>
      </p:sp>
      <p:sp>
        <p:nvSpPr>
          <p:cNvPr id="8" name="TextBox 7">
            <a:extLst>
              <a:ext uri="{FF2B5EF4-FFF2-40B4-BE49-F238E27FC236}">
                <a16:creationId xmlns:a16="http://schemas.microsoft.com/office/drawing/2014/main" id="{29772EBD-6FF5-2604-8E72-9FBDB4622DCC}"/>
              </a:ext>
            </a:extLst>
          </p:cNvPr>
          <p:cNvSpPr txBox="1"/>
          <p:nvPr/>
        </p:nvSpPr>
        <p:spPr>
          <a:xfrm>
            <a:off x="12370403" y="5429609"/>
            <a:ext cx="5182949" cy="923330"/>
          </a:xfrm>
          <a:prstGeom prst="rect">
            <a:avLst/>
          </a:prstGeom>
          <a:solidFill>
            <a:schemeClr val="accent5">
              <a:lumMod val="60000"/>
              <a:lumOff val="40000"/>
            </a:schemeClr>
          </a:solidFill>
          <a:ln w="19050">
            <a:solidFill>
              <a:schemeClr val="tx1"/>
            </a:solidFill>
          </a:ln>
          <a:effectLst>
            <a:softEdge rad="31750"/>
          </a:effectLst>
        </p:spPr>
        <p:txBody>
          <a:bodyPr wrap="square" rtlCol="0">
            <a:spAutoFit/>
          </a:bodyPr>
          <a:lstStyle/>
          <a:p>
            <a:pPr algn="ctr"/>
            <a:r>
              <a:rPr lang="en-US" sz="2700" u="sng" dirty="0"/>
              <a:t>CRMC Rights-of-Way Throughout the State</a:t>
            </a:r>
          </a:p>
        </p:txBody>
      </p:sp>
      <p:sp>
        <p:nvSpPr>
          <p:cNvPr id="9" name="TextBox 8">
            <a:extLst>
              <a:ext uri="{FF2B5EF4-FFF2-40B4-BE49-F238E27FC236}">
                <a16:creationId xmlns:a16="http://schemas.microsoft.com/office/drawing/2014/main" id="{775C7E59-3F1D-D642-AD85-9B02EC4CA9A6}"/>
              </a:ext>
            </a:extLst>
          </p:cNvPr>
          <p:cNvSpPr txBox="1"/>
          <p:nvPr/>
        </p:nvSpPr>
        <p:spPr>
          <a:xfrm>
            <a:off x="12370402" y="6599063"/>
            <a:ext cx="5182949" cy="923330"/>
          </a:xfrm>
          <a:prstGeom prst="rect">
            <a:avLst/>
          </a:prstGeom>
          <a:solidFill>
            <a:schemeClr val="accent6">
              <a:lumMod val="60000"/>
              <a:lumOff val="40000"/>
            </a:schemeClr>
          </a:solidFill>
          <a:ln w="12700">
            <a:solidFill>
              <a:schemeClr val="tx1"/>
            </a:solidFill>
          </a:ln>
          <a:effectLst>
            <a:softEdge rad="31750"/>
          </a:effectLst>
        </p:spPr>
        <p:txBody>
          <a:bodyPr wrap="square" rtlCol="0">
            <a:spAutoFit/>
          </a:bodyPr>
          <a:lstStyle/>
          <a:p>
            <a:pPr algn="ctr"/>
            <a:r>
              <a:rPr lang="en-US" sz="2700" u="sng" dirty="0"/>
              <a:t>The Coastal Resources Management Council</a:t>
            </a:r>
          </a:p>
        </p:txBody>
      </p:sp>
      <p:sp>
        <p:nvSpPr>
          <p:cNvPr id="10" name="Rectangle: Rounded Corners 9">
            <a:extLst>
              <a:ext uri="{FF2B5EF4-FFF2-40B4-BE49-F238E27FC236}">
                <a16:creationId xmlns:a16="http://schemas.microsoft.com/office/drawing/2014/main" id="{AF8F81D5-4492-7D58-EA9A-604E5A7EB9FB}"/>
              </a:ext>
            </a:extLst>
          </p:cNvPr>
          <p:cNvSpPr/>
          <p:nvPr/>
        </p:nvSpPr>
        <p:spPr>
          <a:xfrm>
            <a:off x="12147127" y="3406197"/>
            <a:ext cx="5773481" cy="44805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38002823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5D2490-3777-4E1C-B930-98805561D355}"/>
              </a:ext>
            </a:extLst>
          </p:cNvPr>
          <p:cNvSpPr>
            <a:spLocks noGrp="1"/>
          </p:cNvSpPr>
          <p:nvPr>
            <p:ph type="title"/>
          </p:nvPr>
        </p:nvSpPr>
        <p:spPr>
          <a:xfrm>
            <a:off x="1704595" y="753030"/>
            <a:ext cx="7985573" cy="2464455"/>
          </a:xfrm>
        </p:spPr>
        <p:txBody>
          <a:bodyPr anchor="b">
            <a:normAutofit/>
          </a:bodyPr>
          <a:lstStyle/>
          <a:p>
            <a:r>
              <a:rPr lang="en-US" sz="6000"/>
              <a:t>Thank you! </a:t>
            </a:r>
          </a:p>
        </p:txBody>
      </p:sp>
      <p:sp>
        <p:nvSpPr>
          <p:cNvPr id="3" name="Content Placeholder 2">
            <a:extLst>
              <a:ext uri="{FF2B5EF4-FFF2-40B4-BE49-F238E27FC236}">
                <a16:creationId xmlns:a16="http://schemas.microsoft.com/office/drawing/2014/main" id="{837A1551-8161-46B9-97F2-6F592D1D7DC8}"/>
              </a:ext>
            </a:extLst>
          </p:cNvPr>
          <p:cNvSpPr>
            <a:spLocks noGrp="1"/>
          </p:cNvSpPr>
          <p:nvPr>
            <p:ph idx="1"/>
          </p:nvPr>
        </p:nvSpPr>
        <p:spPr>
          <a:xfrm>
            <a:off x="1717384" y="3608841"/>
            <a:ext cx="7972784" cy="5302624"/>
          </a:xfrm>
        </p:spPr>
        <p:txBody>
          <a:bodyPr anchor="t">
            <a:normAutofit/>
          </a:bodyPr>
          <a:lstStyle/>
          <a:p>
            <a:pPr marL="0" indent="0">
              <a:buNone/>
            </a:pPr>
            <a:r>
              <a:rPr lang="en-US" sz="3000"/>
              <a:t>Coastal Resources Management Council</a:t>
            </a:r>
          </a:p>
          <a:p>
            <a:pPr marL="0" indent="0">
              <a:buNone/>
            </a:pPr>
            <a:r>
              <a:rPr lang="en-US" sz="3000">
                <a:hlinkClick r:id="rId2"/>
              </a:rPr>
              <a:t>lfeldman@crmc.ri.gov</a:t>
            </a:r>
            <a:endParaRPr lang="en-US" sz="3000"/>
          </a:p>
          <a:p>
            <a:pPr marL="0" indent="0">
              <a:buNone/>
            </a:pPr>
            <a:r>
              <a:rPr lang="en-US" sz="3000"/>
              <a:t>(401) 479-7404</a:t>
            </a:r>
          </a:p>
        </p:txBody>
      </p:sp>
      <p:sp>
        <p:nvSpPr>
          <p:cNvPr id="11" name="Rectangle 10">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2184999" y="-7"/>
            <a:ext cx="6138782" cy="10286999"/>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2184999" y="-3"/>
            <a:ext cx="6138782" cy="9600553"/>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2184999" y="-33"/>
            <a:ext cx="6103001" cy="9600583"/>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2184999" y="-15"/>
            <a:ext cx="5417201" cy="10286995"/>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E1533C59-1B32-41B6-980B-FE6C803066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13950" y="3149926"/>
            <a:ext cx="6255795" cy="4034987"/>
          </a:xfrm>
          <a:prstGeom prst="rect">
            <a:avLst/>
          </a:prstGeom>
        </p:spPr>
      </p:pic>
    </p:spTree>
    <p:extLst>
      <p:ext uri="{BB962C8B-B14F-4D97-AF65-F5344CB8AC3E}">
        <p14:creationId xmlns:p14="http://schemas.microsoft.com/office/powerpoint/2010/main" val="26310843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dirty="0"/>
          </a:p>
        </p:txBody>
      </p:sp>
      <p:grpSp>
        <p:nvGrpSpPr>
          <p:cNvPr id="3" name="Group 3"/>
          <p:cNvGrpSpPr>
            <a:grpSpLocks noChangeAspect="1"/>
          </p:cNvGrpSpPr>
          <p:nvPr/>
        </p:nvGrpSpPr>
        <p:grpSpPr>
          <a:xfrm>
            <a:off x="9410631" y="590954"/>
            <a:ext cx="8580951" cy="8862406"/>
            <a:chOff x="0" y="0"/>
            <a:chExt cx="6350000" cy="6558280"/>
          </a:xfrm>
        </p:grpSpPr>
        <p:sp>
          <p:nvSpPr>
            <p:cNvPr id="4" name="Freeform 4"/>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4"/>
              <a:stretch>
                <a:fillRect l="-27519" r="-27519"/>
              </a:stretch>
            </a:blipFill>
          </p:spPr>
          <p:txBody>
            <a:bodyPr/>
            <a:lstStyle/>
            <a:p>
              <a:endParaRPr lang="en-US"/>
            </a:p>
          </p:txBody>
        </p:sp>
        <p:sp>
          <p:nvSpPr>
            <p:cNvPr id="5" name="Freeform 5"/>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708654"/>
            </a:solidFill>
          </p:spPr>
          <p:txBody>
            <a:bodyPr/>
            <a:lstStyle/>
            <a:p>
              <a:endParaRPr lang="en-US"/>
            </a:p>
          </p:txBody>
        </p:sp>
      </p:grpSp>
      <p:sp>
        <p:nvSpPr>
          <p:cNvPr id="6" name="TextBox 6"/>
          <p:cNvSpPr txBox="1"/>
          <p:nvPr/>
        </p:nvSpPr>
        <p:spPr>
          <a:xfrm>
            <a:off x="1606470" y="1902210"/>
            <a:ext cx="7537530" cy="2272665"/>
          </a:xfrm>
          <a:prstGeom prst="rect">
            <a:avLst/>
          </a:prstGeom>
        </p:spPr>
        <p:txBody>
          <a:bodyPr lIns="0" tIns="0" rIns="0" bIns="0" rtlCol="0" anchor="t">
            <a:spAutoFit/>
          </a:bodyPr>
          <a:lstStyle/>
          <a:p>
            <a:pPr marL="0" lvl="0" indent="0" algn="l">
              <a:lnSpc>
                <a:spcPts val="8880"/>
              </a:lnSpc>
              <a:spcBef>
                <a:spcPct val="0"/>
              </a:spcBef>
            </a:pPr>
            <a:r>
              <a:rPr lang="en-US" sz="8000" dirty="0">
                <a:solidFill>
                  <a:srgbClr val="FFFFFF"/>
                </a:solidFill>
                <a:latin typeface="Amasis MT Pro Medium" panose="02040604050005020304" pitchFamily="18" charset="0"/>
              </a:rPr>
              <a:t>Needs Assessment</a:t>
            </a:r>
          </a:p>
        </p:txBody>
      </p:sp>
      <p:sp>
        <p:nvSpPr>
          <p:cNvPr id="7" name="TextBox 7"/>
          <p:cNvSpPr txBox="1"/>
          <p:nvPr/>
        </p:nvSpPr>
        <p:spPr>
          <a:xfrm>
            <a:off x="1606470" y="4333354"/>
            <a:ext cx="7537530" cy="4272915"/>
          </a:xfrm>
          <a:prstGeom prst="rect">
            <a:avLst/>
          </a:prstGeom>
        </p:spPr>
        <p:txBody>
          <a:bodyPr lIns="0" tIns="0" rIns="0" bIns="0" rtlCol="0" anchor="t">
            <a:spAutoFit/>
          </a:bodyPr>
          <a:lstStyle/>
          <a:p>
            <a:pPr>
              <a:lnSpc>
                <a:spcPts val="3149"/>
              </a:lnSpc>
            </a:pPr>
            <a:r>
              <a:rPr lang="en-US" sz="2099" spc="125">
                <a:solidFill>
                  <a:srgbClr val="FFFFFF"/>
                </a:solidFill>
                <a:latin typeface="Montserrat"/>
              </a:rPr>
              <a:t>We recognized we needed to do a needs assessment rather than rely on our own perceptions of what a Public Shoreline Access Management Plan needed to include.</a:t>
            </a:r>
          </a:p>
          <a:p>
            <a:pPr>
              <a:lnSpc>
                <a:spcPts val="3149"/>
              </a:lnSpc>
            </a:pPr>
            <a:endParaRPr lang="en-US" sz="2099" spc="125">
              <a:solidFill>
                <a:srgbClr val="FFFFFF"/>
              </a:solidFill>
              <a:latin typeface="Montserrat"/>
            </a:endParaRPr>
          </a:p>
          <a:p>
            <a:pPr marL="0" lvl="0" indent="0">
              <a:lnSpc>
                <a:spcPts val="3149"/>
              </a:lnSpc>
            </a:pPr>
            <a:r>
              <a:rPr lang="en-US" sz="2099" spc="125">
                <a:solidFill>
                  <a:srgbClr val="FFFFFF"/>
                </a:solidFill>
                <a:latin typeface="Montserrat"/>
              </a:rPr>
              <a:t>We brought in NBNERR and Impact by Design, and with NOAA funding, our project “Developing an Equitable and Inclusive Shoreline Access and Education Plan for Every Rhode Islander: Achieving Environmental Justice for All” began the needs assessment process.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sp>
        <p:nvSpPr>
          <p:cNvPr id="3" name="Freeform 3"/>
          <p:cNvSpPr>
            <a:spLocks noGrp="1" noRot="1" noMove="1" noResize="1" noEditPoints="1" noAdjustHandles="1" noChangeArrowheads="1" noChangeShapeType="1"/>
          </p:cNvSpPr>
          <p:nvPr/>
        </p:nvSpPr>
        <p:spPr>
          <a:xfrm>
            <a:off x="960333" y="4329849"/>
            <a:ext cx="8558247" cy="5705498"/>
          </a:xfrm>
          <a:custGeom>
            <a:avLst/>
            <a:gdLst/>
            <a:ahLst/>
            <a:cxnLst/>
            <a:rect l="l" t="t" r="r" b="b"/>
            <a:pathLst>
              <a:path w="8558247" h="5705498">
                <a:moveTo>
                  <a:pt x="0" y="0"/>
                </a:moveTo>
                <a:lnTo>
                  <a:pt x="8558248" y="0"/>
                </a:lnTo>
                <a:lnTo>
                  <a:pt x="8558248" y="5705498"/>
                </a:lnTo>
                <a:lnTo>
                  <a:pt x="0" y="5705498"/>
                </a:lnTo>
                <a:lnTo>
                  <a:pt x="0" y="0"/>
                </a:lnTo>
                <a:close/>
              </a:path>
            </a:pathLst>
          </a:custGeom>
          <a:blipFill>
            <a:blip r:embed="rId4"/>
            <a:stretch>
              <a:fillRect/>
            </a:stretch>
          </a:blipFill>
          <a:ln w="38100" cap="sq">
            <a:solidFill>
              <a:srgbClr val="FFFFFF"/>
            </a:solidFill>
            <a:prstDash val="solid"/>
            <a:miter/>
          </a:ln>
        </p:spPr>
        <p:txBody>
          <a:bodyPr/>
          <a:lstStyle/>
          <a:p>
            <a:endParaRPr lang="en-US"/>
          </a:p>
        </p:txBody>
      </p:sp>
      <p:sp>
        <p:nvSpPr>
          <p:cNvPr id="4" name="Freeform 4"/>
          <p:cNvSpPr>
            <a:spLocks noGrp="1" noRot="1" noMove="1" noResize="1" noEditPoints="1" noAdjustHandles="1" noChangeArrowheads="1" noChangeShapeType="1"/>
          </p:cNvSpPr>
          <p:nvPr/>
        </p:nvSpPr>
        <p:spPr>
          <a:xfrm>
            <a:off x="396844" y="302266"/>
            <a:ext cx="4373086" cy="5949270"/>
          </a:xfrm>
          <a:custGeom>
            <a:avLst/>
            <a:gdLst/>
            <a:ahLst/>
            <a:cxnLst/>
            <a:rect l="l" t="t" r="r" b="b"/>
            <a:pathLst>
              <a:path w="4373086" h="5949270">
                <a:moveTo>
                  <a:pt x="0" y="0"/>
                </a:moveTo>
                <a:lnTo>
                  <a:pt x="4373085" y="0"/>
                </a:lnTo>
                <a:lnTo>
                  <a:pt x="4373085" y="5949270"/>
                </a:lnTo>
                <a:lnTo>
                  <a:pt x="0" y="5949270"/>
                </a:lnTo>
                <a:lnTo>
                  <a:pt x="0" y="0"/>
                </a:lnTo>
                <a:close/>
              </a:path>
            </a:pathLst>
          </a:custGeom>
          <a:blipFill>
            <a:blip r:embed="rId5"/>
            <a:stretch>
              <a:fillRect l="-52095" r="-52095"/>
            </a:stretch>
          </a:blipFill>
          <a:ln w="38100" cap="sq">
            <a:solidFill>
              <a:srgbClr val="FFFFFF"/>
            </a:solidFill>
            <a:prstDash val="solid"/>
            <a:miter/>
          </a:ln>
        </p:spPr>
        <p:txBody>
          <a:bodyPr/>
          <a:lstStyle/>
          <a:p>
            <a:endParaRPr lang="en-US"/>
          </a:p>
        </p:txBody>
      </p:sp>
      <p:sp>
        <p:nvSpPr>
          <p:cNvPr id="5" name="Freeform 5"/>
          <p:cNvSpPr>
            <a:spLocks noGrp="1" noRot="1" noMove="1" noResize="1" noEditPoints="1" noAdjustHandles="1" noChangeArrowheads="1" noChangeShapeType="1"/>
          </p:cNvSpPr>
          <p:nvPr/>
        </p:nvSpPr>
        <p:spPr>
          <a:xfrm>
            <a:off x="5239457" y="1652648"/>
            <a:ext cx="3589817" cy="4061860"/>
          </a:xfrm>
          <a:custGeom>
            <a:avLst/>
            <a:gdLst/>
            <a:ahLst/>
            <a:cxnLst/>
            <a:rect l="l" t="t" r="r" b="b"/>
            <a:pathLst>
              <a:path w="3589817" h="4061860">
                <a:moveTo>
                  <a:pt x="0" y="0"/>
                </a:moveTo>
                <a:lnTo>
                  <a:pt x="3589817" y="0"/>
                </a:lnTo>
                <a:lnTo>
                  <a:pt x="3589817" y="4061860"/>
                </a:lnTo>
                <a:lnTo>
                  <a:pt x="0" y="4061860"/>
                </a:lnTo>
                <a:lnTo>
                  <a:pt x="0" y="0"/>
                </a:lnTo>
                <a:close/>
              </a:path>
            </a:pathLst>
          </a:custGeom>
          <a:blipFill>
            <a:blip r:embed="rId6"/>
            <a:stretch>
              <a:fillRect l="-44147" t="-27670" r="-74006" b="-828"/>
            </a:stretch>
          </a:blipFill>
          <a:ln w="38100" cap="sq">
            <a:solidFill>
              <a:srgbClr val="FFFFFF"/>
            </a:solidFill>
            <a:prstDash val="solid"/>
            <a:miter/>
          </a:ln>
        </p:spPr>
        <p:txBody>
          <a:bodyPr/>
          <a:lstStyle/>
          <a:p>
            <a:endParaRPr lang="en-US"/>
          </a:p>
        </p:txBody>
      </p:sp>
      <p:sp>
        <p:nvSpPr>
          <p:cNvPr id="6" name="TextBox 6"/>
          <p:cNvSpPr txBox="1"/>
          <p:nvPr/>
        </p:nvSpPr>
        <p:spPr>
          <a:xfrm>
            <a:off x="10137706" y="2732110"/>
            <a:ext cx="8567544" cy="2272665"/>
          </a:xfrm>
          <a:prstGeom prst="rect">
            <a:avLst/>
          </a:prstGeom>
        </p:spPr>
        <p:txBody>
          <a:bodyPr lIns="0" tIns="0" rIns="0" bIns="0" rtlCol="0" anchor="t">
            <a:spAutoFit/>
          </a:bodyPr>
          <a:lstStyle/>
          <a:p>
            <a:pPr>
              <a:lnSpc>
                <a:spcPts val="8880"/>
              </a:lnSpc>
            </a:pPr>
            <a:r>
              <a:rPr lang="en-US" sz="8000" b="1" dirty="0">
                <a:solidFill>
                  <a:srgbClr val="FFFFFF"/>
                </a:solidFill>
                <a:latin typeface="Amasis MT Pro" panose="02040504050005020304" pitchFamily="18" charset="0"/>
              </a:rPr>
              <a:t>Step</a:t>
            </a:r>
            <a:r>
              <a:rPr lang="en-US" sz="4800" b="1" dirty="0">
                <a:solidFill>
                  <a:srgbClr val="FFFFFF"/>
                </a:solidFill>
                <a:latin typeface="Amasis MT Pro" panose="02040504050005020304" pitchFamily="18" charset="0"/>
              </a:rPr>
              <a:t> </a:t>
            </a:r>
            <a:r>
              <a:rPr lang="en-US" sz="8000" b="1" dirty="0">
                <a:solidFill>
                  <a:srgbClr val="FFFFFF"/>
                </a:solidFill>
                <a:latin typeface="Amasis MT Pro" panose="02040504050005020304" pitchFamily="18" charset="0"/>
              </a:rPr>
              <a:t>1: </a:t>
            </a:r>
          </a:p>
          <a:p>
            <a:pPr>
              <a:lnSpc>
                <a:spcPts val="8880"/>
              </a:lnSpc>
            </a:pPr>
            <a:r>
              <a:rPr lang="en-US" sz="8000" b="1" dirty="0">
                <a:solidFill>
                  <a:srgbClr val="FFFFFF"/>
                </a:solidFill>
                <a:latin typeface="Amasis MT Pro" panose="02040504050005020304" pitchFamily="18" charset="0"/>
              </a:rPr>
              <a:t>Questions</a:t>
            </a:r>
          </a:p>
        </p:txBody>
      </p:sp>
      <p:sp>
        <p:nvSpPr>
          <p:cNvPr id="7" name="TextBox 7"/>
          <p:cNvSpPr txBox="1"/>
          <p:nvPr/>
        </p:nvSpPr>
        <p:spPr>
          <a:xfrm>
            <a:off x="10137706" y="5497684"/>
            <a:ext cx="6748061" cy="2320290"/>
          </a:xfrm>
          <a:prstGeom prst="rect">
            <a:avLst/>
          </a:prstGeom>
        </p:spPr>
        <p:txBody>
          <a:bodyPr lIns="0" tIns="0" rIns="0" bIns="0" rtlCol="0" anchor="t">
            <a:spAutoFit/>
          </a:bodyPr>
          <a:lstStyle/>
          <a:p>
            <a:pPr>
              <a:lnSpc>
                <a:spcPts val="3149"/>
              </a:lnSpc>
            </a:pPr>
            <a:r>
              <a:rPr lang="en-US" sz="2099" spc="125" dirty="0">
                <a:solidFill>
                  <a:srgbClr val="FFFFFF"/>
                </a:solidFill>
                <a:latin typeface="Montserrat"/>
              </a:rPr>
              <a:t>We wanted to understand how people used the shoreline, where they went and how often, what they wanted to see at ROWs, and what barriers prevented them from using ROWs. </a:t>
            </a:r>
          </a:p>
          <a:p>
            <a:pPr marL="0" lvl="0" indent="0">
              <a:lnSpc>
                <a:spcPts val="3149"/>
              </a:lnSpc>
            </a:pPr>
            <a:endParaRPr lang="en-US" sz="2099" spc="125" dirty="0">
              <a:solidFill>
                <a:srgbClr val="FFFFFF"/>
              </a:solidFill>
              <a:latin typeface="Montserra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sp>
        <p:nvSpPr>
          <p:cNvPr id="6" name="TextBox 6"/>
          <p:cNvSpPr txBox="1"/>
          <p:nvPr/>
        </p:nvSpPr>
        <p:spPr>
          <a:xfrm>
            <a:off x="1524000" y="1160320"/>
            <a:ext cx="7984050" cy="1163780"/>
          </a:xfrm>
          <a:prstGeom prst="rect">
            <a:avLst/>
          </a:prstGeom>
        </p:spPr>
        <p:txBody>
          <a:bodyPr lIns="0" tIns="0" rIns="0" bIns="0" rtlCol="0" anchor="t">
            <a:spAutoFit/>
          </a:bodyPr>
          <a:lstStyle/>
          <a:p>
            <a:pPr marL="0" lvl="0" indent="0" algn="l">
              <a:lnSpc>
                <a:spcPts val="8880"/>
              </a:lnSpc>
              <a:spcBef>
                <a:spcPct val="0"/>
              </a:spcBef>
            </a:pPr>
            <a:r>
              <a:rPr lang="en-US" sz="8000" b="1" dirty="0">
                <a:solidFill>
                  <a:srgbClr val="FFFFFF"/>
                </a:solidFill>
                <a:latin typeface="Amasis MT Pro" panose="02040504050005020304" pitchFamily="18" charset="0"/>
              </a:rPr>
              <a:t>The Questions</a:t>
            </a:r>
          </a:p>
        </p:txBody>
      </p:sp>
      <p:grpSp>
        <p:nvGrpSpPr>
          <p:cNvPr id="8" name="Group 3">
            <a:extLst>
              <a:ext uri="{FF2B5EF4-FFF2-40B4-BE49-F238E27FC236}">
                <a16:creationId xmlns:a16="http://schemas.microsoft.com/office/drawing/2014/main" id="{986CABC4-8D9F-8A19-B90C-D1203DFA477A}"/>
              </a:ext>
            </a:extLst>
          </p:cNvPr>
          <p:cNvGrpSpPr/>
          <p:nvPr/>
        </p:nvGrpSpPr>
        <p:grpSpPr>
          <a:xfrm>
            <a:off x="1371600" y="2504900"/>
            <a:ext cx="15773400" cy="6837220"/>
            <a:chOff x="0" y="-38100"/>
            <a:chExt cx="3431265" cy="1458838"/>
          </a:xfrm>
        </p:grpSpPr>
        <p:sp>
          <p:nvSpPr>
            <p:cNvPr id="9" name="Freeform 4">
              <a:extLst>
                <a:ext uri="{FF2B5EF4-FFF2-40B4-BE49-F238E27FC236}">
                  <a16:creationId xmlns:a16="http://schemas.microsoft.com/office/drawing/2014/main" id="{C930288B-FAB6-8428-1E6B-5B00DBBC2D62}"/>
                </a:ext>
              </a:extLst>
            </p:cNvPr>
            <p:cNvSpPr/>
            <p:nvPr/>
          </p:nvSpPr>
          <p:spPr>
            <a:xfrm>
              <a:off x="0" y="0"/>
              <a:ext cx="3431265" cy="1420738"/>
            </a:xfrm>
            <a:custGeom>
              <a:avLst/>
              <a:gdLst/>
              <a:ahLst/>
              <a:cxnLst/>
              <a:rect l="l" t="t" r="r" b="b"/>
              <a:pathLst>
                <a:path w="3431265" h="1420738">
                  <a:moveTo>
                    <a:pt x="18653" y="0"/>
                  </a:moveTo>
                  <a:lnTo>
                    <a:pt x="3412611" y="0"/>
                  </a:lnTo>
                  <a:cubicBezTo>
                    <a:pt x="3417558" y="0"/>
                    <a:pt x="3422303" y="1965"/>
                    <a:pt x="3425801" y="5463"/>
                  </a:cubicBezTo>
                  <a:cubicBezTo>
                    <a:pt x="3429299" y="8961"/>
                    <a:pt x="3431265" y="13706"/>
                    <a:pt x="3431265" y="18653"/>
                  </a:cubicBezTo>
                  <a:lnTo>
                    <a:pt x="3431265" y="1402085"/>
                  </a:lnTo>
                  <a:cubicBezTo>
                    <a:pt x="3431265" y="1407032"/>
                    <a:pt x="3429299" y="1411776"/>
                    <a:pt x="3425801" y="1415274"/>
                  </a:cubicBezTo>
                  <a:cubicBezTo>
                    <a:pt x="3422303" y="1418773"/>
                    <a:pt x="3417558" y="1420738"/>
                    <a:pt x="3412611" y="1420738"/>
                  </a:cubicBezTo>
                  <a:lnTo>
                    <a:pt x="18653" y="1420738"/>
                  </a:lnTo>
                  <a:cubicBezTo>
                    <a:pt x="13706" y="1420738"/>
                    <a:pt x="8961" y="1418773"/>
                    <a:pt x="5463" y="1415274"/>
                  </a:cubicBezTo>
                  <a:cubicBezTo>
                    <a:pt x="1965" y="1411776"/>
                    <a:pt x="0" y="1407032"/>
                    <a:pt x="0" y="1402085"/>
                  </a:cubicBezTo>
                  <a:lnTo>
                    <a:pt x="0" y="18653"/>
                  </a:lnTo>
                  <a:cubicBezTo>
                    <a:pt x="0" y="13706"/>
                    <a:pt x="1965" y="8961"/>
                    <a:pt x="5463" y="5463"/>
                  </a:cubicBezTo>
                  <a:cubicBezTo>
                    <a:pt x="8961" y="1965"/>
                    <a:pt x="13706" y="0"/>
                    <a:pt x="18653" y="0"/>
                  </a:cubicBezTo>
                  <a:close/>
                </a:path>
              </a:pathLst>
            </a:custGeom>
            <a:solidFill>
              <a:srgbClr val="B0BF9D"/>
            </a:solidFill>
            <a:ln w="114300" cap="rnd">
              <a:solidFill>
                <a:srgbClr val="FFFFFF"/>
              </a:solidFill>
              <a:prstDash val="solid"/>
              <a:round/>
            </a:ln>
          </p:spPr>
          <p:txBody>
            <a:bodyPr/>
            <a:lstStyle/>
            <a:p>
              <a:endParaRPr lang="en-US" dirty="0"/>
            </a:p>
          </p:txBody>
        </p:sp>
        <p:sp>
          <p:nvSpPr>
            <p:cNvPr id="10" name="TextBox 5">
              <a:extLst>
                <a:ext uri="{FF2B5EF4-FFF2-40B4-BE49-F238E27FC236}">
                  <a16:creationId xmlns:a16="http://schemas.microsoft.com/office/drawing/2014/main" id="{A3F6CC2F-FEE8-EFF7-66FC-F0E931DB2C67}"/>
                </a:ext>
              </a:extLst>
            </p:cNvPr>
            <p:cNvSpPr txBox="1"/>
            <p:nvPr/>
          </p:nvSpPr>
          <p:spPr>
            <a:xfrm>
              <a:off x="0" y="-38100"/>
              <a:ext cx="3431265" cy="1458838"/>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11" name="TextBox 10">
            <a:extLst>
              <a:ext uri="{FF2B5EF4-FFF2-40B4-BE49-F238E27FC236}">
                <a16:creationId xmlns:a16="http://schemas.microsoft.com/office/drawing/2014/main" id="{FCA4D73B-5933-15F6-2C27-8A8FB7508FBA}"/>
              </a:ext>
            </a:extLst>
          </p:cNvPr>
          <p:cNvSpPr txBox="1"/>
          <p:nvPr/>
        </p:nvSpPr>
        <p:spPr>
          <a:xfrm>
            <a:off x="1676400" y="2962037"/>
            <a:ext cx="15240000" cy="6524863"/>
          </a:xfrm>
          <a:prstGeom prst="rect">
            <a:avLst/>
          </a:prstGeom>
          <a:noFill/>
        </p:spPr>
        <p:txBody>
          <a:bodyPr wrap="square" rtlCol="0">
            <a:spAutoFit/>
          </a:bodyPr>
          <a:lstStyle/>
          <a:p>
            <a:pPr marL="342900" indent="-342900" rtl="0" fontAlgn="base">
              <a:lnSpc>
                <a:spcPts val="3000"/>
              </a:lnSpc>
              <a:spcBef>
                <a:spcPts val="0"/>
              </a:spcBef>
              <a:spcAft>
                <a:spcPts val="0"/>
              </a:spcAft>
              <a:buFont typeface="+mj-lt"/>
              <a:buAutoNum type="arabicPeriod"/>
            </a:pPr>
            <a:r>
              <a:rPr lang="en-US" sz="2000" b="0" i="0" u="none" strike="noStrike" dirty="0">
                <a:solidFill>
                  <a:srgbClr val="000000"/>
                </a:solidFill>
                <a:effectLst/>
                <a:latin typeface="Montserrat" panose="00000500000000000000" pitchFamily="2" charset="0"/>
              </a:rPr>
              <a:t>Where do </a:t>
            </a:r>
            <a:r>
              <a:rPr lang="en-US" sz="2000" b="0" i="0" u="none" strike="noStrike" dirty="0" err="1">
                <a:solidFill>
                  <a:srgbClr val="000000"/>
                </a:solidFill>
                <a:effectLst/>
                <a:latin typeface="Montserrat" panose="00000500000000000000" pitchFamily="2" charset="0"/>
              </a:rPr>
              <a:t>RoW</a:t>
            </a:r>
            <a:r>
              <a:rPr lang="en-US" sz="2000" b="0" i="0" u="none" strike="noStrike" dirty="0">
                <a:solidFill>
                  <a:srgbClr val="000000"/>
                </a:solidFill>
                <a:effectLst/>
                <a:latin typeface="Montserrat" panose="00000500000000000000" pitchFamily="2" charset="0"/>
              </a:rPr>
              <a:t> users currently seek out information about </a:t>
            </a:r>
            <a:r>
              <a:rPr lang="en-US" sz="2000" b="0" i="0" u="none" strike="noStrike" dirty="0" err="1">
                <a:solidFill>
                  <a:srgbClr val="000000"/>
                </a:solidFill>
                <a:effectLst/>
                <a:latin typeface="Montserrat" panose="00000500000000000000" pitchFamily="2" charset="0"/>
              </a:rPr>
              <a:t>RoW</a:t>
            </a:r>
            <a:r>
              <a:rPr lang="en-US" sz="2000" b="0" i="0" u="none" strike="noStrike" dirty="0">
                <a:solidFill>
                  <a:srgbClr val="000000"/>
                </a:solidFill>
                <a:effectLst/>
                <a:latin typeface="Montserrat" panose="00000500000000000000" pitchFamily="2" charset="0"/>
              </a:rPr>
              <a:t> access and issues? Where would they prefer to get information?</a:t>
            </a:r>
            <a:endParaRPr lang="en-US" sz="2000" b="1" i="0" u="none" strike="noStrike" dirty="0">
              <a:solidFill>
                <a:srgbClr val="000000"/>
              </a:solidFill>
              <a:effectLst/>
              <a:latin typeface="Montserrat" panose="00000500000000000000" pitchFamily="2" charset="0"/>
            </a:endParaRPr>
          </a:p>
          <a:p>
            <a:pPr marL="342900" indent="-342900" rtl="0" fontAlgn="base">
              <a:lnSpc>
                <a:spcPts val="3000"/>
              </a:lnSpc>
              <a:spcBef>
                <a:spcPts val="0"/>
              </a:spcBef>
              <a:spcAft>
                <a:spcPts val="0"/>
              </a:spcAft>
              <a:buFont typeface="+mj-lt"/>
              <a:buAutoNum type="arabicPeriod"/>
            </a:pPr>
            <a:r>
              <a:rPr lang="en-US" sz="2000" b="0" i="0" u="none" strike="noStrike" dirty="0">
                <a:solidFill>
                  <a:srgbClr val="000000"/>
                </a:solidFill>
                <a:effectLst/>
                <a:latin typeface="Montserrat" panose="00000500000000000000" pitchFamily="2" charset="0"/>
              </a:rPr>
              <a:t>Where do </a:t>
            </a:r>
            <a:r>
              <a:rPr lang="en-US" sz="2000" b="0" i="0" u="none" strike="noStrike" dirty="0" err="1">
                <a:solidFill>
                  <a:srgbClr val="000000"/>
                </a:solidFill>
                <a:effectLst/>
                <a:latin typeface="Montserrat" panose="00000500000000000000" pitchFamily="2" charset="0"/>
              </a:rPr>
              <a:t>RoW</a:t>
            </a:r>
            <a:r>
              <a:rPr lang="en-US" sz="2000" b="0" i="0" u="none" strike="noStrike" dirty="0">
                <a:solidFill>
                  <a:srgbClr val="000000"/>
                </a:solidFill>
                <a:effectLst/>
                <a:latin typeface="Montserrat" panose="00000500000000000000" pitchFamily="2" charset="0"/>
              </a:rPr>
              <a:t> users go to report a problem, if they do? Do they experience difficulties in reporting issues and receiving support?</a:t>
            </a:r>
            <a:r>
              <a:rPr lang="en-US" sz="2000" b="0" i="1" u="none" strike="noStrike" dirty="0">
                <a:solidFill>
                  <a:srgbClr val="000000"/>
                </a:solidFill>
                <a:effectLst/>
                <a:latin typeface="Montserrat" panose="00000500000000000000" pitchFamily="2" charset="0"/>
              </a:rPr>
              <a:t> </a:t>
            </a:r>
            <a:endParaRPr lang="en-US" sz="2000" b="1" i="0" u="none" strike="noStrike" dirty="0">
              <a:solidFill>
                <a:srgbClr val="000000"/>
              </a:solidFill>
              <a:effectLst/>
              <a:latin typeface="Montserrat" panose="00000500000000000000" pitchFamily="2" charset="0"/>
            </a:endParaRPr>
          </a:p>
          <a:p>
            <a:pPr marL="342900" indent="-342900" rtl="0" fontAlgn="base">
              <a:lnSpc>
                <a:spcPts val="3000"/>
              </a:lnSpc>
              <a:spcBef>
                <a:spcPts val="0"/>
              </a:spcBef>
              <a:spcAft>
                <a:spcPts val="0"/>
              </a:spcAft>
              <a:buFont typeface="+mj-lt"/>
              <a:buAutoNum type="arabicPeriod"/>
            </a:pPr>
            <a:r>
              <a:rPr lang="en-US" sz="2000" b="0" i="0" u="none" strike="noStrike" dirty="0">
                <a:solidFill>
                  <a:srgbClr val="000000"/>
                </a:solidFill>
                <a:effectLst/>
                <a:latin typeface="Montserrat" panose="00000500000000000000" pitchFamily="2" charset="0"/>
              </a:rPr>
              <a:t>Which access points are shoreline users using, and for what activities? </a:t>
            </a:r>
            <a:endParaRPr lang="en-US" sz="2000" b="1" i="1" u="none" strike="noStrike" dirty="0">
              <a:solidFill>
                <a:srgbClr val="000000"/>
              </a:solidFill>
              <a:effectLst/>
              <a:latin typeface="Montserrat" panose="00000500000000000000" pitchFamily="2" charset="0"/>
            </a:endParaRPr>
          </a:p>
          <a:p>
            <a:pPr marL="342900" indent="-342900" rtl="0" fontAlgn="base">
              <a:lnSpc>
                <a:spcPts val="3000"/>
              </a:lnSpc>
              <a:spcBef>
                <a:spcPts val="0"/>
              </a:spcBef>
              <a:spcAft>
                <a:spcPts val="0"/>
              </a:spcAft>
              <a:buFont typeface="+mj-lt"/>
              <a:buAutoNum type="arabicPeriod"/>
            </a:pPr>
            <a:r>
              <a:rPr lang="en-US" sz="2000" b="0" i="0" u="none" strike="noStrike" dirty="0">
                <a:solidFill>
                  <a:srgbClr val="000000"/>
                </a:solidFill>
                <a:effectLst/>
                <a:latin typeface="Montserrat" panose="00000500000000000000" pitchFamily="2" charset="0"/>
              </a:rPr>
              <a:t>What are people’s perceptions (e.g., quality, quantity, safety, availability, function, etc.) of access points? </a:t>
            </a:r>
            <a:endParaRPr lang="en-US" sz="2000" b="1" i="0" u="none" strike="noStrike" dirty="0">
              <a:solidFill>
                <a:srgbClr val="000000"/>
              </a:solidFill>
              <a:effectLst/>
              <a:latin typeface="Montserrat" panose="00000500000000000000" pitchFamily="2" charset="0"/>
            </a:endParaRPr>
          </a:p>
          <a:p>
            <a:pPr marL="342900" indent="-342900" rtl="0" fontAlgn="base">
              <a:lnSpc>
                <a:spcPts val="3000"/>
              </a:lnSpc>
              <a:spcBef>
                <a:spcPts val="0"/>
              </a:spcBef>
              <a:spcAft>
                <a:spcPts val="0"/>
              </a:spcAft>
              <a:buFont typeface="+mj-lt"/>
              <a:buAutoNum type="arabicPeriod"/>
            </a:pPr>
            <a:r>
              <a:rPr lang="en-US" sz="2000" b="0" i="0" u="none" strike="noStrike" dirty="0">
                <a:solidFill>
                  <a:srgbClr val="000000"/>
                </a:solidFill>
                <a:effectLst/>
                <a:latin typeface="Montserrat" panose="00000500000000000000" pitchFamily="2" charset="0"/>
              </a:rPr>
              <a:t>What barriers are </a:t>
            </a:r>
            <a:r>
              <a:rPr lang="en-US" sz="2000" b="0" i="0" u="none" strike="noStrike" dirty="0" err="1">
                <a:solidFill>
                  <a:srgbClr val="000000"/>
                </a:solidFill>
                <a:effectLst/>
                <a:latin typeface="Montserrat" panose="00000500000000000000" pitchFamily="2" charset="0"/>
              </a:rPr>
              <a:t>RoWs</a:t>
            </a:r>
            <a:r>
              <a:rPr lang="en-US" sz="2000" b="0" i="0" u="none" strike="noStrike" dirty="0">
                <a:solidFill>
                  <a:srgbClr val="000000"/>
                </a:solidFill>
                <a:effectLst/>
                <a:latin typeface="Montserrat" panose="00000500000000000000" pitchFamily="2" charset="0"/>
              </a:rPr>
              <a:t> users experiencing in accessing </a:t>
            </a:r>
            <a:r>
              <a:rPr lang="en-US" sz="2000" b="0" i="0" u="none" strike="noStrike" dirty="0" err="1">
                <a:solidFill>
                  <a:srgbClr val="000000"/>
                </a:solidFill>
                <a:effectLst/>
                <a:latin typeface="Montserrat" panose="00000500000000000000" pitchFamily="2" charset="0"/>
              </a:rPr>
              <a:t>RoWs</a:t>
            </a:r>
            <a:r>
              <a:rPr lang="en-US" sz="2000" b="0" i="0" u="none" strike="noStrike" dirty="0">
                <a:solidFill>
                  <a:srgbClr val="000000"/>
                </a:solidFill>
                <a:effectLst/>
                <a:latin typeface="Montserrat" panose="00000500000000000000" pitchFamily="2" charset="0"/>
              </a:rPr>
              <a:t>? (e.g., lack of info about </a:t>
            </a:r>
            <a:r>
              <a:rPr lang="en-US" sz="2000" b="0" i="0" u="none" strike="noStrike" dirty="0" err="1">
                <a:solidFill>
                  <a:srgbClr val="000000"/>
                </a:solidFill>
                <a:effectLst/>
                <a:latin typeface="Montserrat" panose="00000500000000000000" pitchFamily="2" charset="0"/>
              </a:rPr>
              <a:t>RoW</a:t>
            </a:r>
            <a:r>
              <a:rPr lang="en-US" sz="2000" b="0" i="0" u="none" strike="noStrike" dirty="0">
                <a:solidFill>
                  <a:srgbClr val="000000"/>
                </a:solidFill>
                <a:effectLst/>
                <a:latin typeface="Montserrat" panose="00000500000000000000" pitchFamily="2" charset="0"/>
              </a:rPr>
              <a:t> use, lack of interest in going, lack of time to go, feeling unsafe/unwelcome)? </a:t>
            </a:r>
            <a:endParaRPr lang="en-US" sz="2000" b="1" i="0" u="none" strike="noStrike" dirty="0">
              <a:solidFill>
                <a:srgbClr val="000000"/>
              </a:solidFill>
              <a:effectLst/>
              <a:latin typeface="Montserrat" panose="00000500000000000000" pitchFamily="2" charset="0"/>
            </a:endParaRPr>
          </a:p>
          <a:p>
            <a:pPr marL="342900" indent="-342900" rtl="0" fontAlgn="base">
              <a:lnSpc>
                <a:spcPts val="3000"/>
              </a:lnSpc>
              <a:spcBef>
                <a:spcPts val="0"/>
              </a:spcBef>
              <a:spcAft>
                <a:spcPts val="0"/>
              </a:spcAft>
              <a:buFont typeface="+mj-lt"/>
              <a:buAutoNum type="arabicPeriod"/>
            </a:pPr>
            <a:r>
              <a:rPr lang="en-US" sz="2000" b="0" i="0" u="none" strike="noStrike" dirty="0">
                <a:solidFill>
                  <a:srgbClr val="000000"/>
                </a:solidFill>
                <a:effectLst/>
                <a:latin typeface="Montserrat" panose="00000500000000000000" pitchFamily="2" charset="0"/>
              </a:rPr>
              <a:t>How and why do people want to see access to </a:t>
            </a:r>
            <a:r>
              <a:rPr lang="en-US" sz="2000" b="0" i="0" u="none" strike="noStrike" dirty="0" err="1">
                <a:solidFill>
                  <a:srgbClr val="000000"/>
                </a:solidFill>
                <a:effectLst/>
                <a:latin typeface="Montserrat" panose="00000500000000000000" pitchFamily="2" charset="0"/>
              </a:rPr>
              <a:t>RoWs</a:t>
            </a:r>
            <a:r>
              <a:rPr lang="en-US" sz="2000" b="0" i="0" u="none" strike="noStrike" dirty="0">
                <a:solidFill>
                  <a:srgbClr val="000000"/>
                </a:solidFill>
                <a:effectLst/>
                <a:latin typeface="Montserrat" panose="00000500000000000000" pitchFamily="2" charset="0"/>
              </a:rPr>
              <a:t> change (e.g., adding more bike lanes, restrictions, etc.)?</a:t>
            </a:r>
            <a:r>
              <a:rPr lang="en-US" sz="2000" b="0" i="1" u="none" strike="noStrike" dirty="0">
                <a:solidFill>
                  <a:srgbClr val="000000"/>
                </a:solidFill>
                <a:effectLst/>
                <a:latin typeface="Montserrat" panose="00000500000000000000" pitchFamily="2" charset="0"/>
              </a:rPr>
              <a:t> </a:t>
            </a:r>
            <a:endParaRPr lang="en-US" sz="2000" b="1" i="0" u="none" strike="noStrike" dirty="0">
              <a:solidFill>
                <a:srgbClr val="000000"/>
              </a:solidFill>
              <a:effectLst/>
              <a:latin typeface="Montserrat" panose="00000500000000000000" pitchFamily="2" charset="0"/>
            </a:endParaRPr>
          </a:p>
          <a:p>
            <a:pPr marL="342900" indent="-342900" rtl="0" fontAlgn="base">
              <a:lnSpc>
                <a:spcPts val="3000"/>
              </a:lnSpc>
              <a:spcBef>
                <a:spcPts val="0"/>
              </a:spcBef>
              <a:spcAft>
                <a:spcPts val="0"/>
              </a:spcAft>
              <a:buFont typeface="+mj-lt"/>
              <a:buAutoNum type="arabicPeriod"/>
            </a:pPr>
            <a:r>
              <a:rPr lang="en-US" sz="2000" b="0" i="0" u="none" strike="noStrike" dirty="0">
                <a:solidFill>
                  <a:srgbClr val="000000"/>
                </a:solidFill>
                <a:effectLst/>
                <a:latin typeface="Montserrat" panose="00000500000000000000" pitchFamily="2" charset="0"/>
              </a:rPr>
              <a:t>Are people aware that various organizations manage </a:t>
            </a:r>
            <a:r>
              <a:rPr lang="en-US" sz="2000" b="0" i="0" u="none" strike="noStrike" dirty="0" err="1">
                <a:solidFill>
                  <a:srgbClr val="000000"/>
                </a:solidFill>
                <a:effectLst/>
                <a:latin typeface="Montserrat" panose="00000500000000000000" pitchFamily="2" charset="0"/>
              </a:rPr>
              <a:t>RoW</a:t>
            </a:r>
            <a:r>
              <a:rPr lang="en-US" sz="2000" b="0" i="0" u="none" strike="noStrike" dirty="0">
                <a:solidFill>
                  <a:srgbClr val="000000"/>
                </a:solidFill>
                <a:effectLst/>
                <a:latin typeface="Montserrat" panose="00000500000000000000" pitchFamily="2" charset="0"/>
              </a:rPr>
              <a:t>/shoreline access, that they are different, and what these organizations do?</a:t>
            </a:r>
            <a:endParaRPr lang="en-US" sz="2000" b="1" i="1" u="none" strike="noStrike" dirty="0">
              <a:solidFill>
                <a:srgbClr val="000000"/>
              </a:solidFill>
              <a:effectLst/>
              <a:latin typeface="Montserrat" panose="00000500000000000000" pitchFamily="2" charset="0"/>
            </a:endParaRPr>
          </a:p>
          <a:p>
            <a:pPr marL="342900" indent="-342900" rtl="0" fontAlgn="base">
              <a:lnSpc>
                <a:spcPts val="3000"/>
              </a:lnSpc>
              <a:spcBef>
                <a:spcPts val="0"/>
              </a:spcBef>
              <a:spcAft>
                <a:spcPts val="0"/>
              </a:spcAft>
              <a:buFont typeface="+mj-lt"/>
              <a:buAutoNum type="arabicPeriod"/>
            </a:pPr>
            <a:r>
              <a:rPr lang="en-US" sz="2000" b="0" i="0" u="none" strike="noStrike" dirty="0">
                <a:solidFill>
                  <a:srgbClr val="000000"/>
                </a:solidFill>
                <a:effectLst/>
                <a:latin typeface="Montserrat" panose="00000500000000000000" pitchFamily="2" charset="0"/>
              </a:rPr>
              <a:t>Are </a:t>
            </a:r>
            <a:r>
              <a:rPr lang="en-US" sz="2000" b="0" i="0" u="none" strike="noStrike" dirty="0" err="1">
                <a:solidFill>
                  <a:srgbClr val="000000"/>
                </a:solidFill>
                <a:effectLst/>
                <a:latin typeface="Montserrat" panose="00000500000000000000" pitchFamily="2" charset="0"/>
              </a:rPr>
              <a:t>RoW</a:t>
            </a:r>
            <a:r>
              <a:rPr lang="en-US" sz="2000" b="0" i="0" u="none" strike="noStrike" dirty="0">
                <a:solidFill>
                  <a:srgbClr val="000000"/>
                </a:solidFill>
                <a:effectLst/>
                <a:latin typeface="Montserrat" panose="00000500000000000000" pitchFamily="2" charset="0"/>
              </a:rPr>
              <a:t> users aware of </a:t>
            </a:r>
            <a:r>
              <a:rPr lang="en-US" sz="2000" b="0" i="0" u="none" strike="noStrike" dirty="0" err="1">
                <a:solidFill>
                  <a:srgbClr val="000000"/>
                </a:solidFill>
                <a:effectLst/>
                <a:latin typeface="Montserrat" panose="00000500000000000000" pitchFamily="2" charset="0"/>
              </a:rPr>
              <a:t>RoW</a:t>
            </a:r>
            <a:r>
              <a:rPr lang="en-US" sz="2000" b="0" i="0" u="none" strike="noStrike" dirty="0">
                <a:solidFill>
                  <a:srgbClr val="000000"/>
                </a:solidFill>
                <a:effectLst/>
                <a:latin typeface="Montserrat" panose="00000500000000000000" pitchFamily="2" charset="0"/>
              </a:rPr>
              <a:t> policies and general info about </a:t>
            </a:r>
            <a:r>
              <a:rPr lang="en-US" sz="2000" b="0" i="0" u="none" strike="noStrike" dirty="0" err="1">
                <a:solidFill>
                  <a:srgbClr val="000000"/>
                </a:solidFill>
                <a:effectLst/>
                <a:latin typeface="Montserrat" panose="00000500000000000000" pitchFamily="2" charset="0"/>
              </a:rPr>
              <a:t>RoW</a:t>
            </a:r>
            <a:r>
              <a:rPr lang="en-US" sz="2000" b="0" i="0" u="none" strike="noStrike" dirty="0">
                <a:solidFill>
                  <a:srgbClr val="000000"/>
                </a:solidFill>
                <a:effectLst/>
                <a:latin typeface="Montserrat" panose="00000500000000000000" pitchFamily="2" charset="0"/>
              </a:rPr>
              <a:t> access? </a:t>
            </a:r>
            <a:endParaRPr lang="en-US" sz="2000" b="1" i="0" u="none" strike="noStrike" dirty="0">
              <a:solidFill>
                <a:srgbClr val="000000"/>
              </a:solidFill>
              <a:effectLst/>
              <a:latin typeface="Montserrat" panose="00000500000000000000" pitchFamily="2" charset="0"/>
            </a:endParaRPr>
          </a:p>
          <a:p>
            <a:pPr marL="342900" indent="-342900" rtl="0" fontAlgn="base">
              <a:lnSpc>
                <a:spcPts val="3000"/>
              </a:lnSpc>
              <a:spcBef>
                <a:spcPts val="0"/>
              </a:spcBef>
              <a:spcAft>
                <a:spcPts val="0"/>
              </a:spcAft>
              <a:buFont typeface="+mj-lt"/>
              <a:buAutoNum type="arabicPeriod"/>
            </a:pPr>
            <a:r>
              <a:rPr lang="en-US" sz="2000" b="0" i="0" u="none" strike="noStrike" dirty="0">
                <a:solidFill>
                  <a:srgbClr val="000000"/>
                </a:solidFill>
                <a:effectLst/>
                <a:latin typeface="Montserrat" panose="00000500000000000000" pitchFamily="2" charset="0"/>
              </a:rPr>
              <a:t>What concerns or negative experiences are people having related to </a:t>
            </a:r>
            <a:r>
              <a:rPr lang="en-US" sz="2000" b="0" i="0" u="none" strike="noStrike" dirty="0" err="1">
                <a:solidFill>
                  <a:srgbClr val="000000"/>
                </a:solidFill>
                <a:effectLst/>
                <a:latin typeface="Montserrat" panose="00000500000000000000" pitchFamily="2" charset="0"/>
              </a:rPr>
              <a:t>RoWs</a:t>
            </a:r>
            <a:r>
              <a:rPr lang="en-US" sz="2000" b="0" i="0" u="none" strike="noStrike" dirty="0">
                <a:solidFill>
                  <a:srgbClr val="000000"/>
                </a:solidFill>
                <a:effectLst/>
                <a:latin typeface="Montserrat" panose="00000500000000000000" pitchFamily="2" charset="0"/>
              </a:rPr>
              <a:t>? Do </a:t>
            </a:r>
            <a:r>
              <a:rPr lang="en-US" sz="2000" b="0" i="0" u="none" strike="noStrike" dirty="0" err="1">
                <a:solidFill>
                  <a:srgbClr val="000000"/>
                </a:solidFill>
                <a:effectLst/>
                <a:latin typeface="Montserrat" panose="00000500000000000000" pitchFamily="2" charset="0"/>
              </a:rPr>
              <a:t>RoW</a:t>
            </a:r>
            <a:r>
              <a:rPr lang="en-US" sz="2000" b="0" i="0" u="none" strike="noStrike" dirty="0">
                <a:solidFill>
                  <a:srgbClr val="000000"/>
                </a:solidFill>
                <a:effectLst/>
                <a:latin typeface="Montserrat" panose="00000500000000000000" pitchFamily="2" charset="0"/>
              </a:rPr>
              <a:t> users actively avoid specific </a:t>
            </a:r>
            <a:r>
              <a:rPr lang="en-US" sz="2000" b="0" i="0" u="none" strike="noStrike" dirty="0" err="1">
                <a:solidFill>
                  <a:srgbClr val="000000"/>
                </a:solidFill>
                <a:effectLst/>
                <a:latin typeface="Montserrat" panose="00000500000000000000" pitchFamily="2" charset="0"/>
              </a:rPr>
              <a:t>RoWs</a:t>
            </a:r>
            <a:r>
              <a:rPr lang="en-US" sz="2000" b="0" i="0" u="none" strike="noStrike" dirty="0">
                <a:solidFill>
                  <a:srgbClr val="000000"/>
                </a:solidFill>
                <a:effectLst/>
                <a:latin typeface="Montserrat" panose="00000500000000000000" pitchFamily="2" charset="0"/>
              </a:rPr>
              <a:t> and if so, why? Who do people believe are responsible for issues at </a:t>
            </a:r>
            <a:r>
              <a:rPr lang="en-US" sz="2000" b="0" i="0" u="none" strike="noStrike" dirty="0" err="1">
                <a:solidFill>
                  <a:srgbClr val="000000"/>
                </a:solidFill>
                <a:effectLst/>
                <a:latin typeface="Montserrat" panose="00000500000000000000" pitchFamily="2" charset="0"/>
              </a:rPr>
              <a:t>RoWs</a:t>
            </a:r>
            <a:r>
              <a:rPr lang="en-US" sz="2000" b="0" i="0" u="none" strike="noStrike" dirty="0">
                <a:solidFill>
                  <a:srgbClr val="000000"/>
                </a:solidFill>
                <a:effectLst/>
                <a:latin typeface="Montserrat" panose="00000500000000000000" pitchFamily="2" charset="0"/>
              </a:rPr>
              <a:t>?</a:t>
            </a:r>
            <a:endParaRPr lang="en-US" sz="2000" b="1" i="0" u="none" strike="noStrike" dirty="0">
              <a:solidFill>
                <a:srgbClr val="000000"/>
              </a:solidFill>
              <a:effectLst/>
              <a:latin typeface="Montserrat" panose="00000500000000000000" pitchFamily="2" charset="0"/>
            </a:endParaRPr>
          </a:p>
          <a:p>
            <a:pPr marL="342900" indent="-342900" rtl="0" fontAlgn="base">
              <a:lnSpc>
                <a:spcPts val="3000"/>
              </a:lnSpc>
              <a:spcBef>
                <a:spcPts val="0"/>
              </a:spcBef>
              <a:spcAft>
                <a:spcPts val="0"/>
              </a:spcAft>
              <a:buFont typeface="+mj-lt"/>
              <a:buAutoNum type="arabicPeriod"/>
            </a:pPr>
            <a:r>
              <a:rPr lang="en-US" sz="2000" b="0" i="0" u="none" strike="noStrike" dirty="0">
                <a:solidFill>
                  <a:srgbClr val="000000"/>
                </a:solidFill>
                <a:effectLst/>
                <a:latin typeface="Montserrat" panose="00000500000000000000" pitchFamily="2" charset="0"/>
              </a:rPr>
              <a:t>How do people get to </a:t>
            </a:r>
            <a:r>
              <a:rPr lang="en-US" sz="2000" b="0" i="0" u="none" strike="noStrike" dirty="0" err="1">
                <a:solidFill>
                  <a:srgbClr val="000000"/>
                </a:solidFill>
                <a:effectLst/>
                <a:latin typeface="Montserrat" panose="00000500000000000000" pitchFamily="2" charset="0"/>
              </a:rPr>
              <a:t>RoW</a:t>
            </a:r>
            <a:r>
              <a:rPr lang="en-US" sz="2000" b="0" i="0" u="none" strike="noStrike" dirty="0">
                <a:solidFill>
                  <a:srgbClr val="000000"/>
                </a:solidFill>
                <a:effectLst/>
                <a:latin typeface="Montserrat" panose="00000500000000000000" pitchFamily="2" charset="0"/>
              </a:rPr>
              <a:t> access points (e.g., walk, bike, drive, bus)? How far do they travel to access points?</a:t>
            </a:r>
            <a:endParaRPr lang="en-US" sz="2000" b="1" i="0" u="none" strike="noStrike" dirty="0">
              <a:solidFill>
                <a:srgbClr val="000000"/>
              </a:solidFill>
              <a:effectLst/>
              <a:latin typeface="Montserrat" panose="00000500000000000000" pitchFamily="2" charset="0"/>
            </a:endParaRPr>
          </a:p>
          <a:p>
            <a:pPr marL="342900" indent="-342900" rtl="0" fontAlgn="base">
              <a:lnSpc>
                <a:spcPts val="3000"/>
              </a:lnSpc>
              <a:spcBef>
                <a:spcPts val="0"/>
              </a:spcBef>
              <a:spcAft>
                <a:spcPts val="0"/>
              </a:spcAft>
              <a:buFont typeface="+mj-lt"/>
              <a:buAutoNum type="arabicPeriod"/>
            </a:pPr>
            <a:r>
              <a:rPr lang="en-US" sz="2000" b="0" i="0" u="none" strike="noStrike" dirty="0">
                <a:solidFill>
                  <a:srgbClr val="000000"/>
                </a:solidFill>
                <a:effectLst/>
                <a:latin typeface="Montserrat" panose="00000500000000000000" pitchFamily="2" charset="0"/>
              </a:rPr>
              <a:t>Are people in favor of a “dawn to dusk prohibition”? Why/why not? </a:t>
            </a:r>
            <a:endParaRPr lang="en-US" sz="2000" b="1" i="0" u="none" strike="noStrike" dirty="0">
              <a:solidFill>
                <a:srgbClr val="000000"/>
              </a:solidFill>
              <a:effectLst/>
              <a:latin typeface="Montserrat" panose="00000500000000000000" pitchFamily="2" charset="0"/>
            </a:endParaRPr>
          </a:p>
          <a:p>
            <a:endParaRPr lang="en-US" dirty="0"/>
          </a:p>
        </p:txBody>
      </p:sp>
    </p:spTree>
    <p:extLst>
      <p:ext uri="{BB962C8B-B14F-4D97-AF65-F5344CB8AC3E}">
        <p14:creationId xmlns:p14="http://schemas.microsoft.com/office/powerpoint/2010/main" val="12600945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dirty="0"/>
          </a:p>
        </p:txBody>
      </p:sp>
      <p:grpSp>
        <p:nvGrpSpPr>
          <p:cNvPr id="3" name="Group 3"/>
          <p:cNvGrpSpPr>
            <a:grpSpLocks noChangeAspect="1"/>
          </p:cNvGrpSpPr>
          <p:nvPr/>
        </p:nvGrpSpPr>
        <p:grpSpPr>
          <a:xfrm>
            <a:off x="9144000" y="886278"/>
            <a:ext cx="8106141" cy="8372022"/>
            <a:chOff x="0" y="0"/>
            <a:chExt cx="6350000" cy="6558280"/>
          </a:xfrm>
        </p:grpSpPr>
        <p:sp>
          <p:nvSpPr>
            <p:cNvPr id="4" name="Freeform 4"/>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4"/>
              <a:stretch>
                <a:fillRect l="-27519" r="-27519"/>
              </a:stretch>
            </a:blipFill>
          </p:spPr>
          <p:txBody>
            <a:bodyPr/>
            <a:lstStyle/>
            <a:p>
              <a:endParaRPr lang="en-US"/>
            </a:p>
          </p:txBody>
        </p:sp>
        <p:sp>
          <p:nvSpPr>
            <p:cNvPr id="5" name="Freeform 5"/>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FFFFF"/>
            </a:solidFill>
          </p:spPr>
          <p:txBody>
            <a:bodyPr/>
            <a:lstStyle/>
            <a:p>
              <a:endParaRPr lang="en-US"/>
            </a:p>
          </p:txBody>
        </p:sp>
      </p:grpSp>
      <p:sp>
        <p:nvSpPr>
          <p:cNvPr id="6" name="TextBox 6"/>
          <p:cNvSpPr txBox="1"/>
          <p:nvPr/>
        </p:nvSpPr>
        <p:spPr>
          <a:xfrm>
            <a:off x="1305592" y="2870835"/>
            <a:ext cx="8567544" cy="2282676"/>
          </a:xfrm>
          <a:prstGeom prst="rect">
            <a:avLst/>
          </a:prstGeom>
        </p:spPr>
        <p:txBody>
          <a:bodyPr lIns="0" tIns="0" rIns="0" bIns="0" rtlCol="0" anchor="t">
            <a:spAutoFit/>
          </a:bodyPr>
          <a:lstStyle/>
          <a:p>
            <a:pPr>
              <a:lnSpc>
                <a:spcPts val="8880"/>
              </a:lnSpc>
            </a:pPr>
            <a:r>
              <a:rPr lang="en-US" sz="8000" b="1" dirty="0">
                <a:solidFill>
                  <a:srgbClr val="FFFFFF"/>
                </a:solidFill>
                <a:latin typeface="Amasis MT Pro" panose="02040504050005020304" pitchFamily="18" charset="0"/>
                <a:ea typeface="Batang" panose="02030600000101010101" pitchFamily="18" charset="-127"/>
                <a:cs typeface="Angsana New" panose="020B0502040204020203" pitchFamily="18" charset="-34"/>
              </a:rPr>
              <a:t>Step 2: </a:t>
            </a:r>
          </a:p>
          <a:p>
            <a:pPr>
              <a:lnSpc>
                <a:spcPts val="8880"/>
              </a:lnSpc>
            </a:pPr>
            <a:r>
              <a:rPr lang="en-US" sz="8000" b="1" dirty="0">
                <a:solidFill>
                  <a:srgbClr val="FFFFFF"/>
                </a:solidFill>
                <a:latin typeface="Amasis MT Pro" panose="02040504050005020304" pitchFamily="18" charset="0"/>
                <a:ea typeface="Batang" panose="02030600000101010101" pitchFamily="18" charset="-127"/>
                <a:cs typeface="Angsana New" panose="020B0502040204020203" pitchFamily="18" charset="-34"/>
              </a:rPr>
              <a:t>Interviews</a:t>
            </a:r>
          </a:p>
        </p:txBody>
      </p:sp>
      <p:sp>
        <p:nvSpPr>
          <p:cNvPr id="7" name="TextBox 7"/>
          <p:cNvSpPr txBox="1"/>
          <p:nvPr/>
        </p:nvSpPr>
        <p:spPr>
          <a:xfrm>
            <a:off x="1305592" y="5346156"/>
            <a:ext cx="6748061" cy="2749984"/>
          </a:xfrm>
          <a:prstGeom prst="rect">
            <a:avLst/>
          </a:prstGeom>
        </p:spPr>
        <p:txBody>
          <a:bodyPr lIns="0" tIns="0" rIns="0" bIns="0" rtlCol="0" anchor="t">
            <a:spAutoFit/>
          </a:bodyPr>
          <a:lstStyle/>
          <a:p>
            <a:pPr>
              <a:lnSpc>
                <a:spcPts val="3149"/>
              </a:lnSpc>
            </a:pPr>
            <a:r>
              <a:rPr lang="en-US" sz="2099" spc="125" dirty="0">
                <a:solidFill>
                  <a:srgbClr val="FFFFFF"/>
                </a:solidFill>
                <a:latin typeface="Montserrat"/>
              </a:rPr>
              <a:t>Impact by Design interviewed members of different communities/interests (realtor, environmental advocate, community organizer, municipal planner, shoreline access advocate) to ground-truth the questions.</a:t>
            </a:r>
          </a:p>
          <a:p>
            <a:pPr marL="0" lvl="0" indent="0">
              <a:lnSpc>
                <a:spcPts val="3149"/>
              </a:lnSpc>
            </a:pPr>
            <a:endParaRPr lang="en-US" sz="2099" spc="125" dirty="0">
              <a:solidFill>
                <a:srgbClr val="FFFFFF"/>
              </a:solidFill>
              <a:latin typeface="Montserra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grpSp>
        <p:nvGrpSpPr>
          <p:cNvPr id="3" name="Group 3"/>
          <p:cNvGrpSpPr>
            <a:grpSpLocks noChangeAspect="1"/>
          </p:cNvGrpSpPr>
          <p:nvPr/>
        </p:nvGrpSpPr>
        <p:grpSpPr>
          <a:xfrm>
            <a:off x="9144000" y="886278"/>
            <a:ext cx="8106141" cy="8372022"/>
            <a:chOff x="0" y="0"/>
            <a:chExt cx="6350000" cy="6558280"/>
          </a:xfrm>
        </p:grpSpPr>
        <p:sp>
          <p:nvSpPr>
            <p:cNvPr id="4" name="Freeform 4"/>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4"/>
              <a:stretch>
                <a:fillRect l="-34945" r="-20054"/>
              </a:stretch>
            </a:blipFill>
          </p:spPr>
          <p:txBody>
            <a:bodyPr/>
            <a:lstStyle/>
            <a:p>
              <a:endParaRPr lang="en-US"/>
            </a:p>
          </p:txBody>
        </p:sp>
        <p:sp>
          <p:nvSpPr>
            <p:cNvPr id="5" name="Freeform 5"/>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FFFFF"/>
            </a:solidFill>
          </p:spPr>
          <p:txBody>
            <a:bodyPr/>
            <a:lstStyle/>
            <a:p>
              <a:endParaRPr lang="en-US"/>
            </a:p>
          </p:txBody>
        </p:sp>
      </p:grpSp>
      <p:sp>
        <p:nvSpPr>
          <p:cNvPr id="6" name="TextBox 6"/>
          <p:cNvSpPr txBox="1"/>
          <p:nvPr/>
        </p:nvSpPr>
        <p:spPr>
          <a:xfrm>
            <a:off x="1305592" y="2870835"/>
            <a:ext cx="8567544" cy="2305118"/>
          </a:xfrm>
          <a:prstGeom prst="rect">
            <a:avLst/>
          </a:prstGeom>
        </p:spPr>
        <p:txBody>
          <a:bodyPr lIns="0" tIns="0" rIns="0" bIns="0" rtlCol="0" anchor="t">
            <a:spAutoFit/>
          </a:bodyPr>
          <a:lstStyle/>
          <a:p>
            <a:pPr>
              <a:lnSpc>
                <a:spcPts val="8880"/>
              </a:lnSpc>
            </a:pPr>
            <a:r>
              <a:rPr lang="en-US" sz="8000" b="1" dirty="0">
                <a:solidFill>
                  <a:srgbClr val="FFFFFF"/>
                </a:solidFill>
                <a:latin typeface="Amasis MT Pro" panose="02040504050005020304" pitchFamily="18" charset="0"/>
              </a:rPr>
              <a:t>Step</a:t>
            </a:r>
            <a:r>
              <a:rPr lang="en-US" sz="4800" b="1" dirty="0">
                <a:solidFill>
                  <a:srgbClr val="FFFFFF"/>
                </a:solidFill>
                <a:latin typeface="Amasis MT Pro" panose="02040504050005020304" pitchFamily="18" charset="0"/>
              </a:rPr>
              <a:t> </a:t>
            </a:r>
            <a:r>
              <a:rPr lang="en-US" sz="8000" b="1" dirty="0">
                <a:solidFill>
                  <a:srgbClr val="FFFFFF"/>
                </a:solidFill>
                <a:latin typeface="Amasis MT Pro" panose="02040504050005020304" pitchFamily="18" charset="0"/>
              </a:rPr>
              <a:t>3: </a:t>
            </a:r>
          </a:p>
          <a:p>
            <a:pPr>
              <a:lnSpc>
                <a:spcPts val="8880"/>
              </a:lnSpc>
            </a:pPr>
            <a:r>
              <a:rPr lang="en-US" sz="8000" b="1" dirty="0">
                <a:solidFill>
                  <a:srgbClr val="FFFFFF"/>
                </a:solidFill>
                <a:latin typeface="Amasis MT Pro" panose="02040504050005020304" pitchFamily="18" charset="0"/>
              </a:rPr>
              <a:t>Surveys</a:t>
            </a:r>
          </a:p>
        </p:txBody>
      </p:sp>
      <p:sp>
        <p:nvSpPr>
          <p:cNvPr id="7" name="TextBox 7"/>
          <p:cNvSpPr txBox="1"/>
          <p:nvPr/>
        </p:nvSpPr>
        <p:spPr>
          <a:xfrm>
            <a:off x="1305592" y="5346156"/>
            <a:ext cx="6748061" cy="2320290"/>
          </a:xfrm>
          <a:prstGeom prst="rect">
            <a:avLst/>
          </a:prstGeom>
        </p:spPr>
        <p:txBody>
          <a:bodyPr lIns="0" tIns="0" rIns="0" bIns="0" rtlCol="0" anchor="t">
            <a:spAutoFit/>
          </a:bodyPr>
          <a:lstStyle/>
          <a:p>
            <a:pPr>
              <a:lnSpc>
                <a:spcPts val="3149"/>
              </a:lnSpc>
            </a:pPr>
            <a:r>
              <a:rPr lang="en-US" sz="2099" spc="125">
                <a:solidFill>
                  <a:srgbClr val="FFFFFF"/>
                </a:solidFill>
                <a:latin typeface="Montserrat"/>
              </a:rPr>
              <a:t>We developed a community (Q&amp;A) survey and a map-based (Maptionnaire) survey. People who received the community survey could click through to answer the Maptionnaire questions. </a:t>
            </a:r>
          </a:p>
          <a:p>
            <a:pPr marL="0" lvl="0" indent="0">
              <a:lnSpc>
                <a:spcPts val="3149"/>
              </a:lnSpc>
            </a:pPr>
            <a:endParaRPr lang="en-US" sz="2099" spc="125">
              <a:solidFill>
                <a:srgbClr val="FFFFFF"/>
              </a:solidFill>
              <a:latin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sp>
        <p:nvSpPr>
          <p:cNvPr id="3" name="Freeform 3"/>
          <p:cNvSpPr/>
          <p:nvPr/>
        </p:nvSpPr>
        <p:spPr>
          <a:xfrm>
            <a:off x="4909648" y="1028700"/>
            <a:ext cx="12892249" cy="6865385"/>
          </a:xfrm>
          <a:custGeom>
            <a:avLst/>
            <a:gdLst/>
            <a:ahLst/>
            <a:cxnLst/>
            <a:rect l="l" t="t" r="r" b="b"/>
            <a:pathLst>
              <a:path w="12892249" h="6865385">
                <a:moveTo>
                  <a:pt x="0" y="0"/>
                </a:moveTo>
                <a:lnTo>
                  <a:pt x="12892249" y="0"/>
                </a:lnTo>
                <a:lnTo>
                  <a:pt x="12892249" y="6865385"/>
                </a:lnTo>
                <a:lnTo>
                  <a:pt x="0" y="6865385"/>
                </a:lnTo>
                <a:lnTo>
                  <a:pt x="0" y="0"/>
                </a:lnTo>
                <a:close/>
              </a:path>
            </a:pathLst>
          </a:custGeom>
          <a:blipFill>
            <a:blip r:embed="rId4"/>
            <a:stretch>
              <a:fillRect/>
            </a:stretch>
          </a:blipFill>
        </p:spPr>
        <p:txBody>
          <a:bodyPr/>
          <a:lstStyle/>
          <a:p>
            <a:endParaRPr lang="en-US"/>
          </a:p>
        </p:txBody>
      </p:sp>
      <p:grpSp>
        <p:nvGrpSpPr>
          <p:cNvPr id="4" name="Group 4"/>
          <p:cNvGrpSpPr/>
          <p:nvPr/>
        </p:nvGrpSpPr>
        <p:grpSpPr>
          <a:xfrm>
            <a:off x="1037279" y="5372100"/>
            <a:ext cx="7573321" cy="2895600"/>
            <a:chOff x="0" y="0"/>
            <a:chExt cx="1899197" cy="1017399"/>
          </a:xfrm>
        </p:grpSpPr>
        <p:sp>
          <p:nvSpPr>
            <p:cNvPr id="5" name="Freeform 5"/>
            <p:cNvSpPr/>
            <p:nvPr/>
          </p:nvSpPr>
          <p:spPr>
            <a:xfrm>
              <a:off x="0" y="0"/>
              <a:ext cx="1899197" cy="1017399"/>
            </a:xfrm>
            <a:custGeom>
              <a:avLst/>
              <a:gdLst/>
              <a:ahLst/>
              <a:cxnLst/>
              <a:rect l="l" t="t" r="r" b="b"/>
              <a:pathLst>
                <a:path w="1899197" h="1017399">
                  <a:moveTo>
                    <a:pt x="0" y="0"/>
                  </a:moveTo>
                  <a:lnTo>
                    <a:pt x="1899197" y="0"/>
                  </a:lnTo>
                  <a:lnTo>
                    <a:pt x="1899197" y="1017399"/>
                  </a:lnTo>
                  <a:lnTo>
                    <a:pt x="0" y="1017399"/>
                  </a:lnTo>
                  <a:close/>
                </a:path>
              </a:pathLst>
            </a:custGeom>
            <a:solidFill>
              <a:srgbClr val="708654"/>
            </a:solidFill>
          </p:spPr>
          <p:txBody>
            <a:bodyPr/>
            <a:lstStyle/>
            <a:p>
              <a:endParaRPr lang="en-US"/>
            </a:p>
          </p:txBody>
        </p:sp>
        <p:sp>
          <p:nvSpPr>
            <p:cNvPr id="6" name="TextBox 6"/>
            <p:cNvSpPr txBox="1"/>
            <p:nvPr/>
          </p:nvSpPr>
          <p:spPr>
            <a:xfrm>
              <a:off x="0" y="-28575"/>
              <a:ext cx="1899197" cy="1045974"/>
            </a:xfrm>
            <a:prstGeom prst="rect">
              <a:avLst/>
            </a:prstGeom>
          </p:spPr>
          <p:txBody>
            <a:bodyPr lIns="50800" tIns="50800" rIns="50800" bIns="50800" rtlCol="0" anchor="ctr"/>
            <a:lstStyle/>
            <a:p>
              <a:pPr algn="ctr">
                <a:lnSpc>
                  <a:spcPts val="1960"/>
                </a:lnSpc>
              </a:pPr>
              <a:endParaRPr/>
            </a:p>
          </p:txBody>
        </p:sp>
      </p:grpSp>
      <p:sp>
        <p:nvSpPr>
          <p:cNvPr id="7" name="TextBox 7"/>
          <p:cNvSpPr txBox="1"/>
          <p:nvPr/>
        </p:nvSpPr>
        <p:spPr>
          <a:xfrm>
            <a:off x="1305592" y="3023235"/>
            <a:ext cx="8567544" cy="2272665"/>
          </a:xfrm>
          <a:prstGeom prst="rect">
            <a:avLst/>
          </a:prstGeom>
        </p:spPr>
        <p:txBody>
          <a:bodyPr lIns="0" tIns="0" rIns="0" bIns="0" rtlCol="0" anchor="t">
            <a:spAutoFit/>
          </a:bodyPr>
          <a:lstStyle/>
          <a:p>
            <a:pPr>
              <a:lnSpc>
                <a:spcPts val="8880"/>
              </a:lnSpc>
            </a:pPr>
            <a:r>
              <a:rPr lang="en-US" sz="8000" b="1" dirty="0">
                <a:solidFill>
                  <a:srgbClr val="FFFFFF"/>
                </a:solidFill>
                <a:latin typeface="Amasis MT Pro" panose="02040504050005020304" pitchFamily="18" charset="0"/>
              </a:rPr>
              <a:t>Step 4: Dissemination</a:t>
            </a:r>
          </a:p>
        </p:txBody>
      </p:sp>
      <p:sp>
        <p:nvSpPr>
          <p:cNvPr id="8" name="TextBox 8"/>
          <p:cNvSpPr txBox="1"/>
          <p:nvPr/>
        </p:nvSpPr>
        <p:spPr>
          <a:xfrm>
            <a:off x="1296067" y="5600700"/>
            <a:ext cx="7085933" cy="2749984"/>
          </a:xfrm>
          <a:prstGeom prst="rect">
            <a:avLst/>
          </a:prstGeom>
        </p:spPr>
        <p:txBody>
          <a:bodyPr wrap="square" lIns="0" tIns="0" rIns="0" bIns="0" rtlCol="0" anchor="t">
            <a:spAutoFit/>
          </a:bodyPr>
          <a:lstStyle/>
          <a:p>
            <a:pPr>
              <a:lnSpc>
                <a:spcPts val="3149"/>
              </a:lnSpc>
            </a:pPr>
            <a:r>
              <a:rPr lang="en-US" sz="2099" spc="125" dirty="0">
                <a:solidFill>
                  <a:srgbClr val="FFFFFF"/>
                </a:solidFill>
                <a:latin typeface="Montserrat"/>
              </a:rPr>
              <a:t>Surveys were disseminated through online tools </a:t>
            </a:r>
            <a:r>
              <a:rPr lang="en-US" sz="2099" spc="125" dirty="0" err="1">
                <a:solidFill>
                  <a:srgbClr val="FFFFFF"/>
                </a:solidFill>
                <a:latin typeface="Montserrat"/>
              </a:rPr>
              <a:t>Centiment</a:t>
            </a:r>
            <a:r>
              <a:rPr lang="en-US" sz="2099" spc="125" dirty="0">
                <a:solidFill>
                  <a:srgbClr val="FFFFFF"/>
                </a:solidFill>
                <a:latin typeface="Montserrat"/>
              </a:rPr>
              <a:t> (RI residents) and </a:t>
            </a:r>
            <a:r>
              <a:rPr lang="en-US" sz="2099" spc="125" dirty="0" err="1">
                <a:solidFill>
                  <a:srgbClr val="FFFFFF"/>
                </a:solidFill>
                <a:latin typeface="Montserrat"/>
              </a:rPr>
              <a:t>Pollfish</a:t>
            </a:r>
            <a:r>
              <a:rPr lang="en-US" sz="2099" spc="125" dirty="0">
                <a:solidFill>
                  <a:srgbClr val="FFFFFF"/>
                </a:solidFill>
                <a:latin typeface="Montserrat"/>
              </a:rPr>
              <a:t> (tourists), emails to listservs and organizations, social media outreach, and in-person data collection at shoreline rights-of-way in three municipalities around the state.</a:t>
            </a:r>
          </a:p>
          <a:p>
            <a:pPr>
              <a:lnSpc>
                <a:spcPts val="3149"/>
              </a:lnSpc>
            </a:pPr>
            <a:endParaRPr lang="en-US" sz="2099" spc="125" dirty="0">
              <a:solidFill>
                <a:srgbClr val="FFFFFF"/>
              </a:solidFill>
              <a:latin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r>
              <a:rPr lang="en-US" dirty="0"/>
              <a:t> </a:t>
            </a:r>
          </a:p>
        </p:txBody>
      </p:sp>
      <p:sp>
        <p:nvSpPr>
          <p:cNvPr id="3" name="Freeform 3"/>
          <p:cNvSpPr/>
          <p:nvPr/>
        </p:nvSpPr>
        <p:spPr>
          <a:xfrm>
            <a:off x="7675994" y="952500"/>
            <a:ext cx="10078606" cy="7361495"/>
          </a:xfrm>
          <a:custGeom>
            <a:avLst/>
            <a:gdLst/>
            <a:ahLst/>
            <a:cxnLst/>
            <a:rect l="l" t="t" r="r" b="b"/>
            <a:pathLst>
              <a:path w="10078606" h="7361495">
                <a:moveTo>
                  <a:pt x="0" y="0"/>
                </a:moveTo>
                <a:lnTo>
                  <a:pt x="10078605" y="0"/>
                </a:lnTo>
                <a:lnTo>
                  <a:pt x="10078605" y="7361495"/>
                </a:lnTo>
                <a:lnTo>
                  <a:pt x="0" y="7361495"/>
                </a:lnTo>
                <a:lnTo>
                  <a:pt x="0" y="0"/>
                </a:lnTo>
                <a:close/>
              </a:path>
            </a:pathLst>
          </a:custGeom>
          <a:blipFill>
            <a:blip r:embed="rId4"/>
            <a:stretch>
              <a:fillRect l="-9527" r="-102"/>
            </a:stretch>
          </a:blipFill>
          <a:ln w="142875" cap="rnd">
            <a:solidFill>
              <a:srgbClr val="FFFFFF"/>
            </a:solidFill>
            <a:prstDash val="solid"/>
            <a:round/>
          </a:ln>
        </p:spPr>
        <p:txBody>
          <a:bodyPr/>
          <a:lstStyle/>
          <a:p>
            <a:endParaRPr lang="en-US"/>
          </a:p>
        </p:txBody>
      </p:sp>
      <p:sp>
        <p:nvSpPr>
          <p:cNvPr id="4" name="TextBox 4"/>
          <p:cNvSpPr txBox="1"/>
          <p:nvPr/>
        </p:nvSpPr>
        <p:spPr>
          <a:xfrm>
            <a:off x="685800" y="2944370"/>
            <a:ext cx="9977851" cy="3017135"/>
          </a:xfrm>
          <a:prstGeom prst="rect">
            <a:avLst/>
          </a:prstGeom>
        </p:spPr>
        <p:txBody>
          <a:bodyPr lIns="0" tIns="0" rIns="0" bIns="0" rtlCol="0" anchor="t">
            <a:spAutoFit/>
          </a:bodyPr>
          <a:lstStyle/>
          <a:p>
            <a:pPr>
              <a:lnSpc>
                <a:spcPts val="11712"/>
              </a:lnSpc>
            </a:pPr>
            <a:r>
              <a:rPr lang="en-US" sz="10745" b="1" dirty="0">
                <a:solidFill>
                  <a:srgbClr val="FFFFFF"/>
                </a:solidFill>
                <a:latin typeface="Amasis MT Pro" panose="02040504050005020304" pitchFamily="18" charset="0"/>
              </a:rPr>
              <a:t>Results</a:t>
            </a:r>
          </a:p>
          <a:p>
            <a:pPr>
              <a:lnSpc>
                <a:spcPts val="11712"/>
              </a:lnSpc>
            </a:pPr>
            <a:r>
              <a:rPr lang="en-US" sz="10745" b="1" dirty="0">
                <a:solidFill>
                  <a:srgbClr val="FFFFFF"/>
                </a:solidFill>
                <a:latin typeface="Amasis MT Pro" panose="02040504050005020304" pitchFamily="18" charset="0"/>
              </a:rPr>
              <a:t>Highlights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5267</TotalTime>
  <Words>1690</Words>
  <Application>Microsoft Office PowerPoint</Application>
  <PresentationFormat>Custom</PresentationFormat>
  <Paragraphs>147</Paragraphs>
  <Slides>26</Slides>
  <Notes>19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Amasis MT Pro</vt:lpstr>
      <vt:lpstr>Times New Roman</vt:lpstr>
      <vt:lpstr>Montserrat Medium</vt:lpstr>
      <vt:lpstr>Calibri</vt:lpstr>
      <vt:lpstr>Montserrat</vt:lpstr>
      <vt:lpstr>Montserrat Bold</vt:lpstr>
      <vt:lpstr>Amasis MT Pro Medium</vt:lpstr>
      <vt:lpstr>Montserrat Bold Italics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Overview of Presentation </vt:lpstr>
      <vt:lpstr>PowerPoint Presentation</vt:lpstr>
      <vt:lpstr>PowerPoint Presentation</vt:lpstr>
      <vt:lpstr>PowerPoint Presentation</vt:lpstr>
      <vt:lpstr>PowerPoint Presentation</vt:lpstr>
      <vt:lpstr>PowerPoint Presentation</vt:lpstr>
      <vt:lpstr>PowerPoint Presentation</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Shoreline Access Needs Assessment Results</dc:title>
  <dc:creator>Ricketson, Laura</dc:creator>
  <cp:lastModifiedBy>Leah Feldman</cp:lastModifiedBy>
  <cp:revision>15</cp:revision>
  <dcterms:created xsi:type="dcterms:W3CDTF">2006-08-16T00:00:00Z</dcterms:created>
  <dcterms:modified xsi:type="dcterms:W3CDTF">2024-01-18T20:37:32Z</dcterms:modified>
  <dc:identifier>DAF3npU_JNo</dc:identifier>
</cp:coreProperties>
</file>